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9"/>
  </p:notesMasterIdLst>
  <p:sldIdLst>
    <p:sldId id="256" r:id="rId3"/>
    <p:sldId id="261" r:id="rId4"/>
    <p:sldId id="257" r:id="rId5"/>
    <p:sldId id="258" r:id="rId6"/>
    <p:sldId id="264" r:id="rId7"/>
    <p:sldId id="266" r:id="rId8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leman, Bernd" initials="HB" lastIdx="4" clrIdx="0">
    <p:extLst>
      <p:ext uri="{19B8F6BF-5375-455C-9EA6-DF929625EA0E}">
        <p15:presenceInfo xmlns:p15="http://schemas.microsoft.com/office/powerpoint/2012/main" userId="S::B.Holleman@udenscollege.nl::d420170a-f6bc-4220-8f1b-e925dfbd15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8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5C61EBA-9BF5-4B1B-8FDC-7A3044D1F3B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3EA2F54-0A02-4117-8ACB-B8BEE592C80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66A5F82-38A9-4C23-B13D-AAA56C1A7D86}" type="datetime1">
              <a:rPr lang="nl-NL"/>
              <a:pPr lvl="0"/>
              <a:t>9-3-2022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87903A5B-0119-42AC-9ACA-76597718BE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11D48950-95B0-468F-B2D8-054BE45D670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A50F1E-01D5-47A0-AB04-4DBE295F96D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6C988A-27ED-43D0-92C2-20976387F4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863A482-2D6A-4D1C-863F-3A2004A675E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84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 klei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>
            <a:extLst>
              <a:ext uri="{FF2B5EF4-FFF2-40B4-BE49-F238E27FC236}">
                <a16:creationId xmlns:a16="http://schemas.microsoft.com/office/drawing/2014/main" id="{107C063F-4697-433F-866C-5F065A3CB014}"/>
              </a:ext>
            </a:extLst>
          </p:cNvPr>
          <p:cNvSpPr/>
          <p:nvPr/>
        </p:nvSpPr>
        <p:spPr>
          <a:xfrm>
            <a:off x="1242002" y="0"/>
            <a:ext cx="5714067" cy="5715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pic>
        <p:nvPicPr>
          <p:cNvPr id="3" name="Afbeelding 453">
            <a:extLst>
              <a:ext uri="{FF2B5EF4-FFF2-40B4-BE49-F238E27FC236}">
                <a16:creationId xmlns:a16="http://schemas.microsoft.com/office/drawing/2014/main" id="{712799D3-9799-4250-88BD-505AD0DB8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737" y="8817924"/>
            <a:ext cx="10051395" cy="24958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el 38">
            <a:extLst>
              <a:ext uri="{FF2B5EF4-FFF2-40B4-BE49-F238E27FC236}">
                <a16:creationId xmlns:a16="http://schemas.microsoft.com/office/drawing/2014/main" id="{91BDBF92-B5BF-4212-B0D9-6A3C7F1E52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2002" y="1270339"/>
            <a:ext cx="5551084" cy="3174312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4200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5" name="Tijdelijke aanduiding voor datum 2">
            <a:extLst>
              <a:ext uri="{FF2B5EF4-FFF2-40B4-BE49-F238E27FC236}">
                <a16:creationId xmlns:a16="http://schemas.microsoft.com/office/drawing/2014/main" id="{5DDF528B-A329-4BDF-893A-DD90AAE80523}"/>
              </a:ext>
            </a:extLst>
          </p:cNvPr>
          <p:cNvSpPr txBox="1"/>
          <p:nvPr/>
        </p:nvSpPr>
        <p:spPr>
          <a:xfrm>
            <a:off x="1242002" y="4904997"/>
            <a:ext cx="5716801" cy="8100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31B2A4-76C6-4DD3-B1CB-8067A04F568C}" type="datetime3">
              <a:rPr lang="nl-NL" sz="2600" b="0" i="0" u="none" strike="noStrike" kern="1200" cap="none" spc="0" baseline="0">
                <a:solidFill>
                  <a:srgbClr val="00AEDA"/>
                </a:solidFill>
                <a:uFillTx/>
                <a:latin typeface="Arial"/>
                <a:ea typeface="Arial"/>
                <a:cs typeface="Arial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9/3/22</a:t>
            </a:fld>
            <a:endParaRPr lang="mr-IN" sz="2600" b="0" i="0" u="none" strike="noStrike" kern="1200" cap="none" spc="0" baseline="0">
              <a:solidFill>
                <a:srgbClr val="00AEDA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6" name="Afbeelding 5" title="Logo1">
            <a:extLst>
              <a:ext uri="{FF2B5EF4-FFF2-40B4-BE49-F238E27FC236}">
                <a16:creationId xmlns:a16="http://schemas.microsoft.com/office/drawing/2014/main" id="{8855D8EE-6EA4-47B0-9506-926963843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10" y="0"/>
            <a:ext cx="5039999" cy="14399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916529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F7A049A1-7781-47B2-B6EE-1001BD7160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26AE102-8CB4-4249-83F0-6B6652B61F9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voettekst 1">
            <a:extLst>
              <a:ext uri="{FF2B5EF4-FFF2-40B4-BE49-F238E27FC236}">
                <a16:creationId xmlns:a16="http://schemas.microsoft.com/office/drawing/2014/main" id="{598C5E62-63B1-4601-897A-1D88DD100D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5" name="Tijdelijke aanduiding voor dianummer 2">
            <a:extLst>
              <a:ext uri="{FF2B5EF4-FFF2-40B4-BE49-F238E27FC236}">
                <a16:creationId xmlns:a16="http://schemas.microsoft.com/office/drawing/2014/main" id="{720C0866-9906-44F3-BC69-85FFB15130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5776051" y="10386276"/>
            <a:ext cx="2945337" cy="601666"/>
          </a:xfrm>
        </p:spPr>
        <p:txBody>
          <a:bodyPr/>
          <a:lstStyle>
            <a:lvl1pPr>
              <a:defRPr/>
            </a:lvl1pPr>
          </a:lstStyle>
          <a:p>
            <a:pPr lvl="0"/>
            <a:fld id="{0064B250-CAC2-4649-8E92-358DC8084FBE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95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7E0A9B6E-0737-43A4-9C60-149BFD98F1B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voettekst 1">
            <a:extLst>
              <a:ext uri="{FF2B5EF4-FFF2-40B4-BE49-F238E27FC236}">
                <a16:creationId xmlns:a16="http://schemas.microsoft.com/office/drawing/2014/main" id="{E88AF6EB-AAE7-41AF-9C4F-2669ECA6AC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BA61FB7C-312E-4F3F-9353-9193BFB1B3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4863C1-37B6-44AC-BAA9-13CE9251FC59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954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DF810769-ABDE-4FAF-8367-89019130560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B572481-E853-4327-8900-71CB771DD8C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1FAF3138-CDCC-479D-B8C7-EB39EB31D5E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444D0F7A-D267-42DC-8655-825BBE387C5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6" name="Tijdelijke aanduiding voor voettekst 1">
            <a:extLst>
              <a:ext uri="{FF2B5EF4-FFF2-40B4-BE49-F238E27FC236}">
                <a16:creationId xmlns:a16="http://schemas.microsoft.com/office/drawing/2014/main" id="{8B3D31C0-5977-493B-9329-01A2C2FB5F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7" name="Tijdelijke aanduiding voor dianummer 2">
            <a:extLst>
              <a:ext uri="{FF2B5EF4-FFF2-40B4-BE49-F238E27FC236}">
                <a16:creationId xmlns:a16="http://schemas.microsoft.com/office/drawing/2014/main" id="{8197F99B-C671-4F43-A126-106822AFAB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30F033-E3C8-419B-9AFA-3F768CE6DC90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96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F1EA2AFF-81C8-49A5-9ADE-25A1BDACFB6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D982BEC-7587-47FC-934F-B74D860B5EE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3199531-443A-4F39-B684-D4D8387DA05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00EAAE64-036E-4B8A-B117-65D5F0BAC74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56D73749-79E6-4B26-88A4-B4C2218D826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6CFDD067-7BBE-4C1B-8A5A-8020CE0DFBF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8" name="Tijdelijke aanduiding voor voettekst 1">
            <a:extLst>
              <a:ext uri="{FF2B5EF4-FFF2-40B4-BE49-F238E27FC236}">
                <a16:creationId xmlns:a16="http://schemas.microsoft.com/office/drawing/2014/main" id="{88C3CF40-FE16-4CB8-9696-C12914E9B9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9" name="Tijdelijke aanduiding voor dianummer 2">
            <a:extLst>
              <a:ext uri="{FF2B5EF4-FFF2-40B4-BE49-F238E27FC236}">
                <a16:creationId xmlns:a16="http://schemas.microsoft.com/office/drawing/2014/main" id="{128E51A1-5057-424E-8368-6F77DFE52C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8015D6-6B92-4F58-922B-A7C1247D3F94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666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>
            <a:extLst>
              <a:ext uri="{FF2B5EF4-FFF2-40B4-BE49-F238E27FC236}">
                <a16:creationId xmlns:a16="http://schemas.microsoft.com/office/drawing/2014/main" id="{414DAE0E-D3E3-4483-8D7E-B8EED25DB8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4DB610C-69F5-4984-A924-EB3E1C27750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9DB8E433-B4BD-40D3-BC7D-6BAFACA9A8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5" name="Tijdelijke aanduiding voor voettekst 1">
            <a:extLst>
              <a:ext uri="{FF2B5EF4-FFF2-40B4-BE49-F238E27FC236}">
                <a16:creationId xmlns:a16="http://schemas.microsoft.com/office/drawing/2014/main" id="{9BE51543-2842-40D2-99F2-31222F73EB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6" name="Tijdelijke aanduiding voor dianummer 2">
            <a:extLst>
              <a:ext uri="{FF2B5EF4-FFF2-40B4-BE49-F238E27FC236}">
                <a16:creationId xmlns:a16="http://schemas.microsoft.com/office/drawing/2014/main" id="{70D1F0CB-44CB-4496-9E80-F151293D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C2D7BA-A88A-48B5-B286-1938DE629FEE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785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39C8B2B5-F9B9-492A-9295-7A0237F77F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72E78B43-A189-4989-9118-278F586F1F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A0617DF4-A0F6-409B-ACB4-8A62E4B58E3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E06E0F56-6F26-491A-8A54-C5270CE556A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6" name="Tijdelijke aanduiding voor voettekst 1">
            <a:extLst>
              <a:ext uri="{FF2B5EF4-FFF2-40B4-BE49-F238E27FC236}">
                <a16:creationId xmlns:a16="http://schemas.microsoft.com/office/drawing/2014/main" id="{FBF50D09-5107-48CB-AF75-47436B3CE9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7" name="Tijdelijke aanduiding voor dianummer 2">
            <a:extLst>
              <a:ext uri="{FF2B5EF4-FFF2-40B4-BE49-F238E27FC236}">
                <a16:creationId xmlns:a16="http://schemas.microsoft.com/office/drawing/2014/main" id="{2706482F-BB72-4875-ADC2-BF949AC03F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966AF6-553D-46FD-A96C-472431BA75CD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118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>
            <a:extLst>
              <a:ext uri="{FF2B5EF4-FFF2-40B4-BE49-F238E27FC236}">
                <a16:creationId xmlns:a16="http://schemas.microsoft.com/office/drawing/2014/main" id="{EF2DF0FC-E1EF-40C5-90A1-54B9ECA4D2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C8B8BBD-6B2F-4365-8753-46F30D8B6B4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216D4378-EB65-4952-A9A2-45846BB5597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43CAA561-105A-4664-AD2C-8252EF4493E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9AFAF43A-1EF4-4959-A5EE-79A4652083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7" name="Tijdelijke aanduiding voor voettekst 1">
            <a:extLst>
              <a:ext uri="{FF2B5EF4-FFF2-40B4-BE49-F238E27FC236}">
                <a16:creationId xmlns:a16="http://schemas.microsoft.com/office/drawing/2014/main" id="{6610FE95-9237-47FA-82F1-86EFFA5AB4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8" name="Tijdelijke aanduiding voor dianummer 2">
            <a:extLst>
              <a:ext uri="{FF2B5EF4-FFF2-40B4-BE49-F238E27FC236}">
                <a16:creationId xmlns:a16="http://schemas.microsoft.com/office/drawing/2014/main" id="{1544AD84-73B5-4606-A08A-195A542B7A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88936F-CE93-495A-88E9-5508BD97C7F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934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76B7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>
            <a:extLst>
              <a:ext uri="{FF2B5EF4-FFF2-40B4-BE49-F238E27FC236}">
                <a16:creationId xmlns:a16="http://schemas.microsoft.com/office/drawing/2014/main" id="{E3DAA65C-431F-47AC-8BEE-49A0342E96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76B728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60">
            <a:extLst>
              <a:ext uri="{FF2B5EF4-FFF2-40B4-BE49-F238E27FC236}">
                <a16:creationId xmlns:a16="http://schemas.microsoft.com/office/drawing/2014/main" id="{F87E2B3A-0B72-49AB-97B1-B90E279EA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345" y="10045287"/>
            <a:ext cx="10064334" cy="126405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73952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CBA32B5F-C483-470D-A078-14448B673F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41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l-NL" sz="4700" b="0" i="0" u="none" strike="noStrike" kern="0" cap="none" spc="0" baseline="0">
                <a:solidFill>
                  <a:srgbClr val="8B4FA8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7F1349FD-86F6-46CA-9F27-951E73E511B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246610" y="2513191"/>
            <a:ext cx="17602958" cy="75197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1pPr>
            <a:lvl2pPr marL="720666" marR="0" lvl="1" indent="-70638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2pPr>
            <a:lvl3pPr marL="1473089" marR="0" lvl="2" indent="-72066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3pPr>
            <a:lvl4pPr marL="2147724" marR="0" lvl="3" indent="-6270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romanLcPeriod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4pPr>
            <a:lvl5pPr marL="2852516" marR="0" lvl="4" indent="-69050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.AppleSystemUIFont"/>
              <a:buChar char="‑"/>
              <a:tabLst/>
              <a:defRPr lang="nl-NL" sz="4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2">
            <a:extLst>
              <a:ext uri="{FF2B5EF4-FFF2-40B4-BE49-F238E27FC236}">
                <a16:creationId xmlns:a16="http://schemas.microsoft.com/office/drawing/2014/main" id="{585DA5BB-D5F8-4DAB-B5B5-C765618F69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5" name="Tijdelijke aanduiding voor dianummer 3">
            <a:extLst>
              <a:ext uri="{FF2B5EF4-FFF2-40B4-BE49-F238E27FC236}">
                <a16:creationId xmlns:a16="http://schemas.microsoft.com/office/drawing/2014/main" id="{3821AE0C-CF76-4A67-B508-F69BFB793C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4F6CBC-941B-4F01-897E-8DD243551FF3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69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>
            <a:extLst>
              <a:ext uri="{FF2B5EF4-FFF2-40B4-BE49-F238E27FC236}">
                <a16:creationId xmlns:a16="http://schemas.microsoft.com/office/drawing/2014/main" id="{00BF4A55-FA48-4E5E-A3EE-817AAA7762CC}"/>
              </a:ext>
            </a:extLst>
          </p:cNvPr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>
            <a:extLst>
              <a:ext uri="{FF2B5EF4-FFF2-40B4-BE49-F238E27FC236}">
                <a16:creationId xmlns:a16="http://schemas.microsoft.com/office/drawing/2014/main" id="{A2078D33-8432-43CB-97B3-8F5CE5A40D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datum 2">
            <a:extLst>
              <a:ext uri="{FF2B5EF4-FFF2-40B4-BE49-F238E27FC236}">
                <a16:creationId xmlns:a16="http://schemas.microsoft.com/office/drawing/2014/main" id="{097F6D7A-C55B-4D62-8CD4-75F17A962DC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00AEDA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7B9B4285-2F9C-42CE-9FE9-50482671D85F}" type="datetime3">
              <a:rPr lang="nl-NL"/>
              <a:pPr lvl="0"/>
              <a:t>9/3/22</a:t>
            </a:fld>
            <a:endParaRPr lang="mr-IN"/>
          </a:p>
        </p:txBody>
      </p:sp>
      <p:pic>
        <p:nvPicPr>
          <p:cNvPr id="5" name="Afbeelding 453">
            <a:extLst>
              <a:ext uri="{FF2B5EF4-FFF2-40B4-BE49-F238E27FC236}">
                <a16:creationId xmlns:a16="http://schemas.microsoft.com/office/drawing/2014/main" id="{ECEC4074-8764-43F4-AAF7-CE62062A7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737" y="8817924"/>
            <a:ext cx="10051395" cy="24958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2" title="Logo1">
            <a:extLst>
              <a:ext uri="{FF2B5EF4-FFF2-40B4-BE49-F238E27FC236}">
                <a16:creationId xmlns:a16="http://schemas.microsoft.com/office/drawing/2014/main" id="{EE6802CC-0E16-4DD8-A7FC-E0EE8F871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8193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 zonder voetteks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>
            <a:extLst>
              <a:ext uri="{FF2B5EF4-FFF2-40B4-BE49-F238E27FC236}">
                <a16:creationId xmlns:a16="http://schemas.microsoft.com/office/drawing/2014/main" id="{69E3995B-DF9F-4EE4-B618-3ECE43BC87A0}"/>
              </a:ext>
            </a:extLst>
          </p:cNvPr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>
            <a:extLst>
              <a:ext uri="{FF2B5EF4-FFF2-40B4-BE49-F238E27FC236}">
                <a16:creationId xmlns:a16="http://schemas.microsoft.com/office/drawing/2014/main" id="{6496538B-7187-490D-8A7B-EC998EAD56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Rechthoek 123">
            <a:extLst>
              <a:ext uri="{FF2B5EF4-FFF2-40B4-BE49-F238E27FC236}">
                <a16:creationId xmlns:a16="http://schemas.microsoft.com/office/drawing/2014/main" id="{0C16C558-0DB2-44B6-B851-E48581C60946}"/>
              </a:ext>
            </a:extLst>
          </p:cNvPr>
          <p:cNvSpPr/>
          <p:nvPr/>
        </p:nvSpPr>
        <p:spPr>
          <a:xfrm>
            <a:off x="1240246" y="10060146"/>
            <a:ext cx="3893588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217">
            <a:extLst>
              <a:ext uri="{FF2B5EF4-FFF2-40B4-BE49-F238E27FC236}">
                <a16:creationId xmlns:a16="http://schemas.microsoft.com/office/drawing/2014/main" id="{4E2BFA32-E9D3-4006-8167-B0A80D840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10061655"/>
            <a:ext cx="3893588" cy="12476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2" title="Logo1">
            <a:extLst>
              <a:ext uri="{FF2B5EF4-FFF2-40B4-BE49-F238E27FC236}">
                <a16:creationId xmlns:a16="http://schemas.microsoft.com/office/drawing/2014/main" id="{C01AE812-262A-4A89-BC5D-5CA39078A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3259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 schutblad kader links met voetteks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>
            <a:extLst>
              <a:ext uri="{FF2B5EF4-FFF2-40B4-BE49-F238E27FC236}">
                <a16:creationId xmlns:a16="http://schemas.microsoft.com/office/drawing/2014/main" id="{9781CC6F-EE9B-4899-AE65-C424B2DF474C}"/>
              </a:ext>
            </a:extLst>
          </p:cNvPr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>
            <a:extLst>
              <a:ext uri="{FF2B5EF4-FFF2-40B4-BE49-F238E27FC236}">
                <a16:creationId xmlns:a16="http://schemas.microsoft.com/office/drawing/2014/main" id="{E6579B8A-CFFD-435D-B7E1-3D1374CEB2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Rechthoek 123">
            <a:extLst>
              <a:ext uri="{FF2B5EF4-FFF2-40B4-BE49-F238E27FC236}">
                <a16:creationId xmlns:a16="http://schemas.microsoft.com/office/drawing/2014/main" id="{06D43D06-B910-4B6F-BB74-0E83970C35DD}"/>
              </a:ext>
            </a:extLst>
          </p:cNvPr>
          <p:cNvSpPr/>
          <p:nvPr/>
        </p:nvSpPr>
        <p:spPr>
          <a:xfrm>
            <a:off x="1240246" y="10060146"/>
            <a:ext cx="3915789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217">
            <a:extLst>
              <a:ext uri="{FF2B5EF4-FFF2-40B4-BE49-F238E27FC236}">
                <a16:creationId xmlns:a16="http://schemas.microsoft.com/office/drawing/2014/main" id="{82DFE5B2-2A22-4E40-AF39-58E4AE0CD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438" y="10061655"/>
            <a:ext cx="3893588" cy="124768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jdelijke aanduiding voor voettekst 1">
            <a:extLst>
              <a:ext uri="{FF2B5EF4-FFF2-40B4-BE49-F238E27FC236}">
                <a16:creationId xmlns:a16="http://schemas.microsoft.com/office/drawing/2014/main" id="{6D694420-15CD-4054-AB4D-658F100311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7" name="Tijdelijke aanduiding voor dianummer 2">
            <a:extLst>
              <a:ext uri="{FF2B5EF4-FFF2-40B4-BE49-F238E27FC236}">
                <a16:creationId xmlns:a16="http://schemas.microsoft.com/office/drawing/2014/main" id="{06F1FB13-FEFC-4A52-9E24-2575A9A99A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083E3C43-F962-424A-9C51-945369228E72}" type="slidenum">
              <a:t>‹nr.›</a:t>
            </a:fld>
            <a:endParaRPr lang="nl-NL"/>
          </a:p>
        </p:txBody>
      </p:sp>
      <p:pic>
        <p:nvPicPr>
          <p:cNvPr id="8" name="Afbeelding 4" title="Logo1">
            <a:extLst>
              <a:ext uri="{FF2B5EF4-FFF2-40B4-BE49-F238E27FC236}">
                <a16:creationId xmlns:a16="http://schemas.microsoft.com/office/drawing/2014/main" id="{D009E691-8238-4033-8394-6ED1A39C8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6345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4C9F3F5B-46AD-4361-AA03-04FD3C0DD2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A9C48108-6AE4-4BED-8B85-9D0265208C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1">
            <a:extLst>
              <a:ext uri="{FF2B5EF4-FFF2-40B4-BE49-F238E27FC236}">
                <a16:creationId xmlns:a16="http://schemas.microsoft.com/office/drawing/2014/main" id="{8CA467A5-DCD8-4354-B4AE-BDC11B6ECC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5" name="Tijdelijke aanduiding voor dianummer 2">
            <a:extLst>
              <a:ext uri="{FF2B5EF4-FFF2-40B4-BE49-F238E27FC236}">
                <a16:creationId xmlns:a16="http://schemas.microsoft.com/office/drawing/2014/main" id="{72BD0F9B-D616-4AC8-9BA0-1F738FBD7D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A3D80F-53C0-4108-ACBC-88AD73D6C18A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7039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>
            <a:extLst>
              <a:ext uri="{FF2B5EF4-FFF2-40B4-BE49-F238E27FC236}">
                <a16:creationId xmlns:a16="http://schemas.microsoft.com/office/drawing/2014/main" id="{30FEB3B4-0E62-4FC1-BA7B-9F679854F9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>
            <a:extLst>
              <a:ext uri="{FF2B5EF4-FFF2-40B4-BE49-F238E27FC236}">
                <a16:creationId xmlns:a16="http://schemas.microsoft.com/office/drawing/2014/main" id="{E491BACB-6B58-4075-B825-F04F9082F2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  <p:sp>
        <p:nvSpPr>
          <p:cNvPr id="4" name="Tijdelijke aanduiding voor voettekst 1">
            <a:extLst>
              <a:ext uri="{FF2B5EF4-FFF2-40B4-BE49-F238E27FC236}">
                <a16:creationId xmlns:a16="http://schemas.microsoft.com/office/drawing/2014/main" id="{754DE219-EBFA-447A-8984-3722E4ED87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5" name="Tijdelijke aanduiding voor dianummer 2">
            <a:extLst>
              <a:ext uri="{FF2B5EF4-FFF2-40B4-BE49-F238E27FC236}">
                <a16:creationId xmlns:a16="http://schemas.microsoft.com/office/drawing/2014/main" id="{44F00105-1BF8-490C-96AB-F3E12C9C06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1BCE18-3C7D-411B-9B02-1B9308D7196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50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BA1E6DA1-FB3F-4379-A9F6-3BEF621E44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5D661B4B-97AA-4266-B41E-4F2E4DDEED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881EAFF0-12D1-462E-BEC4-8201D7DF9A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76B728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0B48F7-7561-452E-B286-54824BE137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00AEDA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6" name="Tijdelijke aanduiding voor voettekst 1">
            <a:extLst>
              <a:ext uri="{FF2B5EF4-FFF2-40B4-BE49-F238E27FC236}">
                <a16:creationId xmlns:a16="http://schemas.microsoft.com/office/drawing/2014/main" id="{B9F9F6AE-4878-4A97-A009-206CFB28AE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7" name="Tijdelijke aanduiding voor dianummer 2">
            <a:extLst>
              <a:ext uri="{FF2B5EF4-FFF2-40B4-BE49-F238E27FC236}">
                <a16:creationId xmlns:a16="http://schemas.microsoft.com/office/drawing/2014/main" id="{49F0A712-E450-4BCC-BB62-7503C41E94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5E8EF2-6B20-4D15-892B-323B2AF2AAB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88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AF90FEF1-0F02-4306-9367-0320346E19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FA0BC0EE-5722-42D6-87BC-E6BF49F798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1033381" lvl="2" indent="-485738">
              <a:defRPr/>
            </a:lvl2pPr>
            <a:lvl3pPr marL="1614364" lvl="3" indent="-501612">
              <a:defRPr/>
            </a:lvl3pPr>
            <a:lvl4pPr marL="2225503" lvl="4" indent="-579391">
              <a:buFont typeface=".AppleSystemUIFont"/>
              <a:buChar char="‑"/>
              <a:defRPr/>
            </a:lvl4pPr>
            <a:lvl5pPr marL="2285826" lvl="5" indent="0">
              <a:buNone/>
              <a:defRPr sz="18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E888CAD3-91D8-4432-8F8C-A753900D024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voettekst 1">
            <a:extLst>
              <a:ext uri="{FF2B5EF4-FFF2-40B4-BE49-F238E27FC236}">
                <a16:creationId xmlns:a16="http://schemas.microsoft.com/office/drawing/2014/main" id="{F6562DC8-C769-4350-9C71-D011A7E2F5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2451EE10-B1BD-47EF-A48A-D154A3CB89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D0CF32-38EB-4D5C-B93A-D09B72F70B5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84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C09089EC-0FEE-4D25-83F2-35AD79EB13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2A94B-647E-47F8-A8AB-5F29F3C0DCA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  <p:sp>
        <p:nvSpPr>
          <p:cNvPr id="4" name="Tijdelijke aanduiding voor voettekst 1">
            <a:extLst>
              <a:ext uri="{FF2B5EF4-FFF2-40B4-BE49-F238E27FC236}">
                <a16:creationId xmlns:a16="http://schemas.microsoft.com/office/drawing/2014/main" id="{F62B656A-4181-40F2-80FE-8FCE0622C3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5" name="Tijdelijke aanduiding voor dianummer 2">
            <a:extLst>
              <a:ext uri="{FF2B5EF4-FFF2-40B4-BE49-F238E27FC236}">
                <a16:creationId xmlns:a16="http://schemas.microsoft.com/office/drawing/2014/main" id="{95F78E8D-B874-42EE-B4B6-35DCE02138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7B19CD-AD16-4E21-9C84-A191C6CA2D90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99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BC79989-5CA5-4E74-9B43-E162AE6062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>
            <a:extLst>
              <a:ext uri="{FF2B5EF4-FFF2-40B4-BE49-F238E27FC236}">
                <a16:creationId xmlns:a16="http://schemas.microsoft.com/office/drawing/2014/main" id="{AF4AD7F4-7D6C-4DBD-9873-89694AA9C0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396">
            <a:extLst>
              <a:ext uri="{FF2B5EF4-FFF2-40B4-BE49-F238E27FC236}">
                <a16:creationId xmlns:a16="http://schemas.microsoft.com/office/drawing/2014/main" id="{E768F516-9EF1-43E4-B996-31326EED2DA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46610" y="10071201"/>
            <a:ext cx="3893588" cy="124768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CFDE25F8-76D5-4720-AD91-44D4205108C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0052054" y="10482260"/>
            <a:ext cx="6912004" cy="6016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2700" b="0" i="0" u="none" strike="noStrike" kern="1200" cap="none" spc="0" baseline="0">
                <a:solidFill>
                  <a:srgbClr val="F5B400"/>
                </a:solidFill>
                <a:uFillTx/>
                <a:latin typeface="Arial"/>
              </a:defRPr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6" name="Tijdelijke aanduiding voor dianummer 4">
            <a:extLst>
              <a:ext uri="{FF2B5EF4-FFF2-40B4-BE49-F238E27FC236}">
                <a16:creationId xmlns:a16="http://schemas.microsoft.com/office/drawing/2014/main" id="{046433C1-CB84-44BF-84A9-F771DA185BA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7972047" y="10482260"/>
            <a:ext cx="869603" cy="6016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2700" b="0" i="0" u="none" strike="noStrike" kern="1200" cap="none" spc="0" baseline="0">
                <a:solidFill>
                  <a:srgbClr val="F5B400"/>
                </a:solidFill>
                <a:uFillTx/>
                <a:latin typeface="Arial"/>
              </a:defRPr>
            </a:lvl1pPr>
          </a:lstStyle>
          <a:p>
            <a:pPr lvl="0"/>
            <a:fld id="{EDCC552E-DBC0-4402-8533-4E84B0D0F634}" type="slidenum">
              <a:t>‹nr.›</a:t>
            </a:fld>
            <a:endParaRPr lang="nl-NL"/>
          </a:p>
        </p:txBody>
      </p:sp>
      <p:pic>
        <p:nvPicPr>
          <p:cNvPr id="7" name="Afbeelding 6" title="Logo1">
            <a:extLst>
              <a:ext uri="{FF2B5EF4-FFF2-40B4-BE49-F238E27FC236}">
                <a16:creationId xmlns:a16="http://schemas.microsoft.com/office/drawing/2014/main" id="{13FAF128-F25A-4BC5-ABB5-DC243216BD0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00AEDA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AEDA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AEDA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AEDA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AEDA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00AEDA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5">
            <a:extLst>
              <a:ext uri="{FF2B5EF4-FFF2-40B4-BE49-F238E27FC236}">
                <a16:creationId xmlns:a16="http://schemas.microsoft.com/office/drawing/2014/main" id="{B34D056F-674B-4BF8-88AE-805F5F9ABD35}"/>
              </a:ext>
            </a:extLst>
          </p:cNvPr>
          <p:cNvSpPr/>
          <p:nvPr/>
        </p:nvSpPr>
        <p:spPr>
          <a:xfrm>
            <a:off x="1246610" y="10057403"/>
            <a:ext cx="3890497" cy="12467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637" b="0" i="0" u="none" strike="noStrike" kern="1200" cap="none" spc="0" baseline="-2500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Afbeelding 373">
            <a:extLst>
              <a:ext uri="{FF2B5EF4-FFF2-40B4-BE49-F238E27FC236}">
                <a16:creationId xmlns:a16="http://schemas.microsoft.com/office/drawing/2014/main" id="{04B29D92-9A1C-46AA-BA5A-1C856241D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438" y="10057403"/>
            <a:ext cx="3890497" cy="12467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80D5BBC-E5B3-426A-8463-51134E65ED0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0052054" y="10482260"/>
            <a:ext cx="6912004" cy="6016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2700" b="0" i="0" u="none" strike="noStrike" kern="1200" cap="none" spc="0" baseline="0">
                <a:solidFill>
                  <a:srgbClr val="787D82"/>
                </a:solidFill>
                <a:uFillTx/>
                <a:latin typeface="Arial"/>
              </a:defRPr>
            </a:lvl1pPr>
          </a:lstStyle>
          <a:p>
            <a:pPr lvl="0"/>
            <a:r>
              <a:rPr lang="nl-NL"/>
              <a:t>Hier komt de 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F19609-155B-4141-BCD4-3D9E1A4966F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7972047" y="10482260"/>
            <a:ext cx="869603" cy="6016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2700" b="0" i="0" u="none" strike="noStrike" kern="1200" cap="none" spc="0" baseline="0">
                <a:solidFill>
                  <a:srgbClr val="787D82"/>
                </a:solidFill>
                <a:uFillTx/>
                <a:latin typeface="Arial"/>
              </a:defRPr>
            </a:lvl1pPr>
          </a:lstStyle>
          <a:p>
            <a:pPr lvl="0"/>
            <a:fld id="{71AC8F2E-2E8F-468A-820E-D7BE37352D73}" type="slidenum">
              <a:t>‹nr.›</a:t>
            </a:fld>
            <a:endParaRPr lang="nl-NL"/>
          </a:p>
        </p:txBody>
      </p:sp>
      <p:pic>
        <p:nvPicPr>
          <p:cNvPr id="6" name="Afbeelding 2" title="Logo1">
            <a:extLst>
              <a:ext uri="{FF2B5EF4-FFF2-40B4-BE49-F238E27FC236}">
                <a16:creationId xmlns:a16="http://schemas.microsoft.com/office/drawing/2014/main" id="{F4BA3BC6-5D2C-47B9-9426-23736B80B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40E04-DC0C-4A3D-8E3B-D3EFA6106C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2002" y="1270339"/>
            <a:ext cx="5535316" cy="3174312"/>
          </a:xfrm>
        </p:spPr>
        <p:txBody>
          <a:bodyPr/>
          <a:lstStyle/>
          <a:p>
            <a:r>
              <a:rPr lang="nl-NL" dirty="0"/>
              <a:t>4GT</a:t>
            </a:r>
            <a:br>
              <a:rPr lang="nl-NL" dirty="0"/>
            </a:br>
            <a:r>
              <a:rPr lang="nl-NL" dirty="0">
                <a:latin typeface="Agency FB" panose="020B0503020202020204" pitchFamily="34" charset="0"/>
              </a:rPr>
              <a:t>§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4.4 </a:t>
            </a:r>
            <a:r>
              <a:rPr lang="nl-NL" dirty="0"/>
              <a:t>Werk voor iedereen?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gency FB" panose="020B0503020202020204" pitchFamily="34" charset="0"/>
              </a:rPr>
              <a:t>§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4.4 	</a:t>
            </a:r>
            <a:r>
              <a:rPr lang="nl-NL" dirty="0"/>
              <a:t>Werk voor iedereen?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6000" indent="-514350">
              <a:spcBef>
                <a:spcPts val="1200"/>
              </a:spcBef>
              <a:buClr>
                <a:srgbClr val="92D050"/>
              </a:buClr>
              <a:buNone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 presentatie leer je</a:t>
            </a:r>
            <a:r>
              <a:rPr lang="nl-NL" altLang="nl-NL" dirty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</a:p>
          <a:p>
            <a:pPr marL="36000">
              <a:spcBef>
                <a:spcPts val="1200"/>
              </a:spcBef>
            </a:pPr>
            <a:r>
              <a:rPr lang="nl-NL" dirty="0"/>
              <a:t>waarom werkloosheid een probleem is</a:t>
            </a:r>
          </a:p>
          <a:p>
            <a:pPr marL="36000">
              <a:spcBef>
                <a:spcPts val="1200"/>
              </a:spcBef>
            </a:pPr>
            <a:r>
              <a:rPr lang="nl-NL" dirty="0"/>
              <a:t>hoe conjuncturele werkloosheid bestreden kan worden</a:t>
            </a:r>
          </a:p>
          <a:p>
            <a:pPr marL="36000">
              <a:spcBef>
                <a:spcPts val="1200"/>
              </a:spcBef>
            </a:pPr>
            <a:r>
              <a:rPr lang="nl-NL" dirty="0"/>
              <a:t>hoe structurele werkloosheid kan verminderen</a:t>
            </a:r>
          </a:p>
          <a:p>
            <a:pPr marL="36000">
              <a:spcBef>
                <a:spcPts val="1200"/>
              </a:spcBef>
            </a:pPr>
            <a:r>
              <a:rPr lang="nl-NL" dirty="0"/>
              <a:t>welke andere soorten werkloosheid er zijn</a:t>
            </a:r>
            <a:endParaRPr lang="nl-N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76917-60EF-4D72-AD5C-4C415EEAFE9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wie is werkloosheid een probleem?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D7D3A4-C863-4472-9001-351228A919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95265" lvl="2" indent="0">
              <a:buNone/>
            </a:pPr>
            <a:r>
              <a:rPr lang="nl-NL" dirty="0"/>
              <a:t>Probleem voor de werkloze zelf: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nl-NL" dirty="0"/>
              <a:t>verlies van inkomen,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nl-NL" dirty="0"/>
              <a:t>onzekerheid,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nl-NL" dirty="0"/>
              <a:t>gemis aan sociale contacten,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nl-NL" dirty="0"/>
              <a:t>gevoel nutteloos te zijn,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nl-NL" dirty="0"/>
              <a:t>geen vast dagritme meer.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nl-NL" dirty="0"/>
          </a:p>
          <a:p>
            <a:pPr marL="595265" lvl="2" indent="0">
              <a:buNone/>
            </a:pPr>
            <a:r>
              <a:rPr lang="nl-NL" dirty="0"/>
              <a:t>Probleem voor de samenleving: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nl-NL" dirty="0"/>
              <a:t>het talent en de inzet van mensen wordt niet benut,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nl-NL" dirty="0"/>
              <a:t>samenleving betaalt de uitkeringen aan werklozen,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nl-NL" dirty="0"/>
              <a:t>welvaartsverschil werkenden - werklozen.</a:t>
            </a:r>
          </a:p>
          <a:p>
            <a:pPr marL="595265" lvl="2" indent="0">
              <a:buNone/>
            </a:pPr>
            <a:endParaRPr lang="nl-NL" dirty="0"/>
          </a:p>
          <a:p>
            <a:pPr lvl="2">
              <a:buFont typeface="Wingdings" panose="05000000000000000000" pitchFamily="2" charset="2"/>
              <a:buChar char="§"/>
            </a:pPr>
            <a:endParaRPr lang="nl-NL" dirty="0"/>
          </a:p>
          <a:p>
            <a:pPr lvl="2">
              <a:buFont typeface="Wingdings" panose="05000000000000000000" pitchFamily="2" charset="2"/>
              <a:buChar char="§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5054C7-B5BE-4322-982C-2C7F001BA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4637" y="2368059"/>
            <a:ext cx="5106674" cy="6860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6FEE0-FD55-49EB-97DD-67F71AFA3FA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Conjuncturele werkloosheid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F287F8-9369-4F0D-A7F6-11437C9709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4774440" cy="7527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Conjuncturele werkloosheid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is het gevolg van minder </a:t>
            </a:r>
            <a:r>
              <a:rPr lang="nl-NL" b="1" dirty="0"/>
              <a:t>vraag</a:t>
            </a:r>
            <a:r>
              <a:rPr lang="nl-NL" dirty="0"/>
              <a:t> naar goederen en diensten door afnemende bestedingen.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Wat is eraan te doen?</a:t>
            </a:r>
          </a:p>
          <a:p>
            <a:pPr>
              <a:spcBef>
                <a:spcPts val="600"/>
              </a:spcBef>
              <a:tabLst>
                <a:tab pos="2501900" algn="l"/>
              </a:tabLst>
            </a:pPr>
            <a:r>
              <a:rPr lang="nl-NL" i="1" dirty="0"/>
              <a:t>Overheid</a:t>
            </a:r>
            <a:r>
              <a:rPr lang="nl-NL" dirty="0"/>
              <a:t>:	lagere loonheffing </a:t>
            </a:r>
            <a:r>
              <a:rPr lang="nl-NL" dirty="0">
                <a:sym typeface="Wingdings 3" panose="05040102010807070707" pitchFamily="18" charset="2"/>
              </a:rPr>
              <a:t> hoger nettoloon  vraag neemt toe.</a:t>
            </a:r>
          </a:p>
          <a:p>
            <a:pPr marL="0" indent="0">
              <a:spcBef>
                <a:spcPts val="600"/>
              </a:spcBef>
              <a:buNone/>
              <a:tabLst>
                <a:tab pos="2501900" algn="l"/>
              </a:tabLst>
            </a:pPr>
            <a:r>
              <a:rPr lang="nl-NL" dirty="0"/>
              <a:t>	investeren (bijv. in infrastructuur) </a:t>
            </a:r>
            <a:r>
              <a:rPr lang="nl-NL" dirty="0">
                <a:sym typeface="Wingdings 3" panose="05040102010807070707" pitchFamily="18" charset="2"/>
              </a:rPr>
              <a:t> vraag neemt toe.</a:t>
            </a:r>
          </a:p>
          <a:p>
            <a:pPr>
              <a:spcBef>
                <a:spcPts val="600"/>
              </a:spcBef>
            </a:pPr>
            <a:r>
              <a:rPr lang="nl-NL" i="1" dirty="0">
                <a:sym typeface="Wingdings 3" panose="05040102010807070707" pitchFamily="18" charset="2"/>
              </a:rPr>
              <a:t>Werkgevers</a:t>
            </a:r>
            <a:r>
              <a:rPr lang="nl-NL" dirty="0">
                <a:sym typeface="Wingdings 3" panose="05040102010807070707" pitchFamily="18" charset="2"/>
              </a:rPr>
              <a:t>: lonen verhogen  vraag neemt toe.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9B8D53B-0DCF-4D4A-9A48-CBB711FF3F99}"/>
              </a:ext>
            </a:extLst>
          </p:cNvPr>
          <p:cNvSpPr/>
          <p:nvPr/>
        </p:nvSpPr>
        <p:spPr>
          <a:xfrm>
            <a:off x="1246610" y="4413936"/>
            <a:ext cx="3173506" cy="184498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Minder vraag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bijvoorbeeld door daling koopkracht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4E9AA724-7248-4BE9-8B60-58B64D297E4C}"/>
              </a:ext>
            </a:extLst>
          </p:cNvPr>
          <p:cNvGrpSpPr/>
          <p:nvPr/>
        </p:nvGrpSpPr>
        <p:grpSpPr>
          <a:xfrm>
            <a:off x="4366844" y="4405161"/>
            <a:ext cx="4145532" cy="1844984"/>
            <a:chOff x="4366844" y="4432055"/>
            <a:chExt cx="4145532" cy="1844984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795AA9A-5892-4B21-BCF0-F5D36DCE1592}"/>
                </a:ext>
              </a:extLst>
            </p:cNvPr>
            <p:cNvSpPr/>
            <p:nvPr/>
          </p:nvSpPr>
          <p:spPr>
            <a:xfrm>
              <a:off x="5338870" y="4432055"/>
              <a:ext cx="3173506" cy="1844984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Minder productie</a:t>
              </a:r>
            </a:p>
          </p:txBody>
        </p:sp>
        <p:sp>
          <p:nvSpPr>
            <p:cNvPr id="5" name="Pijl: rechts 4">
              <a:extLst>
                <a:ext uri="{FF2B5EF4-FFF2-40B4-BE49-F238E27FC236}">
                  <a16:creationId xmlns:a16="http://schemas.microsoft.com/office/drawing/2014/main" id="{2E130402-F74B-4B1C-BA53-5B7B3B4E9C69}"/>
                </a:ext>
              </a:extLst>
            </p:cNvPr>
            <p:cNvSpPr/>
            <p:nvPr/>
          </p:nvSpPr>
          <p:spPr>
            <a:xfrm>
              <a:off x="4366844" y="5089899"/>
              <a:ext cx="918754" cy="564776"/>
            </a:xfrm>
            <a:prstGeom prst="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843C2523-7306-4CA3-89A0-B072DDAF00FA}"/>
              </a:ext>
            </a:extLst>
          </p:cNvPr>
          <p:cNvGrpSpPr/>
          <p:nvPr/>
        </p:nvGrpSpPr>
        <p:grpSpPr>
          <a:xfrm>
            <a:off x="8459104" y="4405161"/>
            <a:ext cx="4145532" cy="1844984"/>
            <a:chOff x="8459104" y="4432055"/>
            <a:chExt cx="4145532" cy="1844984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729EEE4-5CCB-43BA-8B18-D8A4E3F94F60}"/>
                </a:ext>
              </a:extLst>
            </p:cNvPr>
            <p:cNvSpPr/>
            <p:nvPr/>
          </p:nvSpPr>
          <p:spPr>
            <a:xfrm>
              <a:off x="9431130" y="4432055"/>
              <a:ext cx="3173506" cy="1844984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Minder personeel nodig</a:t>
              </a:r>
            </a:p>
          </p:txBody>
        </p:sp>
        <p:sp>
          <p:nvSpPr>
            <p:cNvPr id="10" name="Pijl: rechts 9">
              <a:extLst>
                <a:ext uri="{FF2B5EF4-FFF2-40B4-BE49-F238E27FC236}">
                  <a16:creationId xmlns:a16="http://schemas.microsoft.com/office/drawing/2014/main" id="{8665E0C5-655C-410B-928D-7B97C72A3BD5}"/>
                </a:ext>
              </a:extLst>
            </p:cNvPr>
            <p:cNvSpPr/>
            <p:nvPr/>
          </p:nvSpPr>
          <p:spPr>
            <a:xfrm>
              <a:off x="8459104" y="5089899"/>
              <a:ext cx="918754" cy="564776"/>
            </a:xfrm>
            <a:prstGeom prst="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F805C0FD-31CF-40EE-A5AA-FB3FAEF71005}"/>
              </a:ext>
            </a:extLst>
          </p:cNvPr>
          <p:cNvGrpSpPr/>
          <p:nvPr/>
        </p:nvGrpSpPr>
        <p:grpSpPr>
          <a:xfrm>
            <a:off x="12604636" y="4405161"/>
            <a:ext cx="4092260" cy="1844984"/>
            <a:chOff x="12604636" y="4432055"/>
            <a:chExt cx="4092260" cy="1844984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F7596F6-7462-40A5-B3E1-0A137ED19E4E}"/>
                </a:ext>
              </a:extLst>
            </p:cNvPr>
            <p:cNvSpPr/>
            <p:nvPr/>
          </p:nvSpPr>
          <p:spPr>
            <a:xfrm>
              <a:off x="13523390" y="4432055"/>
              <a:ext cx="3173506" cy="1844984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Meer werkloosheid</a:t>
              </a:r>
            </a:p>
          </p:txBody>
        </p:sp>
        <p:sp>
          <p:nvSpPr>
            <p:cNvPr id="12" name="Pijl: rechts 11">
              <a:extLst>
                <a:ext uri="{FF2B5EF4-FFF2-40B4-BE49-F238E27FC236}">
                  <a16:creationId xmlns:a16="http://schemas.microsoft.com/office/drawing/2014/main" id="{1BA1C6A3-914E-4EBF-A5F4-D3BBFB62247D}"/>
                </a:ext>
              </a:extLst>
            </p:cNvPr>
            <p:cNvSpPr/>
            <p:nvPr/>
          </p:nvSpPr>
          <p:spPr>
            <a:xfrm>
              <a:off x="12604636" y="5054040"/>
              <a:ext cx="918754" cy="564776"/>
            </a:xfrm>
            <a:prstGeom prst="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6FEE0-FD55-49EB-97DD-67F71AFA3FA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Structurele werkloosheid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F287F8-9369-4F0D-A7F6-11437C9709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2710022" cy="7527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Structurele werkloosheid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is het gevolg van problemen aan de </a:t>
            </a:r>
            <a:r>
              <a:rPr lang="nl-NL" b="1" dirty="0"/>
              <a:t>aanbodkant</a:t>
            </a:r>
            <a:r>
              <a:rPr lang="nl-NL" dirty="0"/>
              <a:t> van de economie:</a:t>
            </a:r>
          </a:p>
          <a:p>
            <a:pPr>
              <a:spcBef>
                <a:spcPts val="600"/>
              </a:spcBef>
            </a:pPr>
            <a:r>
              <a:rPr lang="nl-NL" sz="2800" dirty="0"/>
              <a:t>aanbod van verouderde producten: productie stopt.</a:t>
            </a:r>
          </a:p>
          <a:p>
            <a:pPr>
              <a:spcBef>
                <a:spcPts val="600"/>
              </a:spcBef>
            </a:pPr>
            <a:r>
              <a:rPr lang="nl-NL" sz="2800" dirty="0"/>
              <a:t>aanbod van nieuwe productiemethoden: door automatisering minder mensen nodig</a:t>
            </a:r>
          </a:p>
          <a:p>
            <a:pPr>
              <a:spcBef>
                <a:spcPts val="600"/>
              </a:spcBef>
            </a:pPr>
            <a:r>
              <a:rPr lang="nl-NL" sz="2800" dirty="0"/>
              <a:t>aanbod en productie gaat naar lagelonenlanden</a:t>
            </a:r>
          </a:p>
          <a:p>
            <a:pPr>
              <a:spcBef>
                <a:spcPts val="600"/>
              </a:spcBef>
            </a:pPr>
            <a:r>
              <a:rPr lang="nl-NL" sz="2800" dirty="0"/>
              <a:t>aanbod van werkzoekenden met de ‘verkeerde’ opleiding: geen kans op werk.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spcBef>
                <a:spcPts val="1200"/>
              </a:spcBef>
              <a:buNone/>
            </a:pPr>
            <a:r>
              <a:rPr lang="nl-NL" b="1" dirty="0"/>
              <a:t>Wat is eraan te doen?</a:t>
            </a:r>
          </a:p>
          <a:p>
            <a:pPr>
              <a:spcBef>
                <a:spcPts val="1200"/>
              </a:spcBef>
              <a:tabLst>
                <a:tab pos="2501900" algn="l"/>
              </a:tabLst>
            </a:pPr>
            <a:r>
              <a:rPr lang="nl-NL" dirty="0"/>
              <a:t>Innovatie van producten: nieuwe producten waar vraag naar is.</a:t>
            </a:r>
          </a:p>
          <a:p>
            <a:pPr>
              <a:spcBef>
                <a:spcPts val="1200"/>
              </a:spcBef>
              <a:tabLst>
                <a:tab pos="2501900" algn="l"/>
              </a:tabLst>
            </a:pPr>
            <a:r>
              <a:rPr lang="nl-NL" dirty="0">
                <a:sym typeface="Wingdings 3" panose="05040102010807070707" pitchFamily="18" charset="2"/>
              </a:rPr>
              <a:t>Innovatie van </a:t>
            </a:r>
            <a:r>
              <a:rPr lang="nl-NL" dirty="0"/>
              <a:t>productiemethoden </a:t>
            </a:r>
            <a:r>
              <a:rPr lang="nl-NL" dirty="0">
                <a:sym typeface="Wingdings 3" panose="05040102010807070707" pitchFamily="18" charset="2"/>
              </a:rPr>
              <a:t> goedkoper produceren  meer vraag   meer productie  meer personeel nodig.</a:t>
            </a:r>
          </a:p>
          <a:p>
            <a:pPr>
              <a:spcBef>
                <a:spcPts val="1200"/>
              </a:spcBef>
              <a:tabLst>
                <a:tab pos="2501900" algn="l"/>
              </a:tabLst>
            </a:pPr>
            <a:r>
              <a:rPr lang="nl-NL" dirty="0">
                <a:sym typeface="Wingdings 3" panose="05040102010807070707" pitchFamily="18" charset="2"/>
              </a:rPr>
              <a:t>Scholing van personeel voor banen die er wel zijn.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F4D9AD3-86B6-4DA2-BFC0-A081C9163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75" r="15505"/>
          <a:stretch/>
        </p:blipFill>
        <p:spPr>
          <a:xfrm>
            <a:off x="14420850" y="2513191"/>
            <a:ext cx="4428718" cy="588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1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Meer werkloosheid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0748166" cy="7527697"/>
          </a:xfrm>
        </p:spPr>
        <p:txBody>
          <a:bodyPr>
            <a:normAutofit/>
          </a:bodyPr>
          <a:lstStyle/>
          <a:p>
            <a:pPr marL="0" indent="-514350">
              <a:spcBef>
                <a:spcPts val="1200"/>
              </a:spcBef>
              <a:buClr>
                <a:srgbClr val="92D050"/>
              </a:buClr>
              <a:buNone/>
            </a:pPr>
            <a:r>
              <a:rPr lang="nl-NL" altLang="nl-N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Frictiewerkloosheid</a:t>
            </a:r>
          </a:p>
          <a:p>
            <a:pPr marL="0" indent="-514350">
              <a:spcBef>
                <a:spcPts val="1200"/>
              </a:spcBef>
              <a:buClr>
                <a:srgbClr val="92D050"/>
              </a:buClr>
              <a:buNone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opleiding of ontslag heb je tijd nodig om een nieuwe baan te vinden.</a:t>
            </a:r>
          </a:p>
          <a:p>
            <a:pPr marL="0" lvl="0" indent="0">
              <a:spcBef>
                <a:spcPts val="1200"/>
              </a:spcBef>
              <a:buNone/>
            </a:pPr>
            <a:endParaRPr lang="nl-NL" sz="1600" dirty="0">
              <a:solidFill>
                <a:schemeClr val="tx1"/>
              </a:solidFill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nl-N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werkloosheid</a:t>
            </a:r>
          </a:p>
          <a:p>
            <a:pPr marL="0" lvl="0" indent="-514350">
              <a:spcBef>
                <a:spcPts val="1200"/>
              </a:spcBef>
              <a:buClr>
                <a:srgbClr val="92D050"/>
              </a:buClr>
              <a:buNone/>
            </a:pP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een bepaald gebied is de werkloosheid hoger dan gemiddeld in het land.</a:t>
            </a:r>
          </a:p>
          <a:p>
            <a:pPr marL="0" indent="-514350">
              <a:spcBef>
                <a:spcPts val="1200"/>
              </a:spcBef>
              <a:buClr>
                <a:srgbClr val="92D050"/>
              </a:buClr>
              <a:buNone/>
            </a:pP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nl-NL" b="1" dirty="0">
                <a:solidFill>
                  <a:schemeClr val="tx1"/>
                </a:solidFill>
              </a:rPr>
              <a:t>Seizoenwerkloosheid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NL" dirty="0">
                <a:solidFill>
                  <a:schemeClr val="tx1"/>
                </a:solidFill>
              </a:rPr>
              <a:t>Bepaald werk kan niet  gedaan worden in een deel van het jaar. </a:t>
            </a:r>
          </a:p>
          <a:p>
            <a:pPr marL="0" indent="0">
              <a:buNone/>
            </a:pPr>
            <a:r>
              <a:rPr lang="nl-NL" sz="2800" dirty="0">
                <a:solidFill>
                  <a:schemeClr val="tx1"/>
                </a:solidFill>
              </a:rPr>
              <a:t>Bijvoorbeeld: werk op de kermis.</a:t>
            </a:r>
            <a:endParaRPr lang="nl-NL" sz="2800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D85DFF6C-D282-444D-AE67-F845F425FCD0}"/>
              </a:ext>
            </a:extLst>
          </p:cNvPr>
          <p:cNvGrpSpPr/>
          <p:nvPr/>
        </p:nvGrpSpPr>
        <p:grpSpPr>
          <a:xfrm>
            <a:off x="13188030" y="2575701"/>
            <a:ext cx="3859632" cy="7465187"/>
            <a:chOff x="14989936" y="2513191"/>
            <a:chExt cx="3859632" cy="7465187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01848570-6498-48A1-8ACE-2AEABC08ED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1363"/>
            <a:stretch/>
          </p:blipFill>
          <p:spPr>
            <a:xfrm>
              <a:off x="14989936" y="2513191"/>
              <a:ext cx="3859632" cy="6511080"/>
            </a:xfrm>
            <a:prstGeom prst="rect">
              <a:avLst/>
            </a:prstGeom>
          </p:spPr>
        </p:pic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82C7385D-457D-4397-8A0B-6AC22530BE60}"/>
                </a:ext>
              </a:extLst>
            </p:cNvPr>
            <p:cNvSpPr txBox="1"/>
            <p:nvPr/>
          </p:nvSpPr>
          <p:spPr>
            <a:xfrm>
              <a:off x="14989936" y="9024271"/>
              <a:ext cx="352312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2800" b="0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Heeft hij in de winter nog werk?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77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3 sectie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 sectie start en eindslide + inhou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9560</TotalTime>
  <Words>339</Words>
  <Application>Microsoft Office PowerPoint</Application>
  <PresentationFormat>Aangepast</PresentationFormat>
  <Paragraphs>61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3" baseType="lpstr">
      <vt:lpstr>.AppleSystemUIFont</vt:lpstr>
      <vt:lpstr>Agency FB</vt:lpstr>
      <vt:lpstr>Arial</vt:lpstr>
      <vt:lpstr>Calibri</vt:lpstr>
      <vt:lpstr>Wingdings</vt:lpstr>
      <vt:lpstr>3 sectie content</vt:lpstr>
      <vt:lpstr>1 sectie start en eindslide + inhoud</vt:lpstr>
      <vt:lpstr>4GT § 4.4 Werk voor iedereen?</vt:lpstr>
      <vt:lpstr>§ 4.4  Werk voor iedereen?</vt:lpstr>
      <vt:lpstr>Voor wie is werkloosheid een probleem?</vt:lpstr>
      <vt:lpstr>Conjuncturele werkloosheid</vt:lpstr>
      <vt:lpstr>Structurele werkloosheid</vt:lpstr>
      <vt:lpstr>Meer werkloosheid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Liewes, Lisanne</dc:creator>
  <dc:description>C:\huisstijl\Powerpoint\sjablonen\Noordhoff\VO\Pincode\</dc:description>
  <cp:lastModifiedBy>Leen Doorduin</cp:lastModifiedBy>
  <cp:revision>14</cp:revision>
  <dcterms:created xsi:type="dcterms:W3CDTF">2020-03-20T11:57:21Z</dcterms:created>
  <dcterms:modified xsi:type="dcterms:W3CDTF">2022-03-09T11:39:25Z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