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n5yi81rI83EfgHyu9VzOCernM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elslide">
  <p:cSld name="1 titel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37"/>
              <a:buFont typeface="Arial"/>
              <a:buNone/>
            </a:pPr>
            <a:r>
              <a:rPr lang="nl-NL" sz="163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>
            <a:lvl1pPr lvl="0" algn="l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99"/>
              <a:buFont typeface="Arial"/>
              <a:buNone/>
              <a:defRPr sz="6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dt" idx="10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  <a:defRPr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4x afbeelding">
  <p:cSld name="3 4x afbeelding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8506964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pic" idx="3"/>
          </p:nvPr>
        </p:nvSpPr>
        <p:spPr>
          <a:xfrm>
            <a:off x="10340949" y="1246702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pic" idx="4"/>
          </p:nvPr>
        </p:nvSpPr>
        <p:spPr>
          <a:xfrm>
            <a:off x="10340949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pic" idx="5"/>
          </p:nvPr>
        </p:nvSpPr>
        <p:spPr>
          <a:xfrm>
            <a:off x="1246610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6x afbeelding">
  <p:cSld name="3 6x afbeeldin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pic" idx="3"/>
          </p:nvPr>
        </p:nvSpPr>
        <p:spPr>
          <a:xfrm>
            <a:off x="1246610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pic" idx="4"/>
          </p:nvPr>
        </p:nvSpPr>
        <p:spPr>
          <a:xfrm>
            <a:off x="13400094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pic" idx="5"/>
          </p:nvPr>
        </p:nvSpPr>
        <p:spPr>
          <a:xfrm>
            <a:off x="13400094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pic" idx="6"/>
          </p:nvPr>
        </p:nvSpPr>
        <p:spPr>
          <a:xfrm>
            <a:off x="7321372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pic" idx="7"/>
          </p:nvPr>
        </p:nvSpPr>
        <p:spPr>
          <a:xfrm>
            <a:off x="7320668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content en titel (1regel)">
  <p:cSld name="3 1x afbeelding met content en titel (1regel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11786" cy="207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pic" idx="2"/>
          </p:nvPr>
        </p:nvSpPr>
        <p:spPr>
          <a:xfrm>
            <a:off x="1246610" y="5026374"/>
            <a:ext cx="1760295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5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1 content en 2x figuur">
  <p:cSld name="2_content1 content en 2x figuu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pic" idx="2"/>
          </p:nvPr>
        </p:nvSpPr>
        <p:spPr>
          <a:xfrm>
            <a:off x="10340949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pic" idx="3"/>
          </p:nvPr>
        </p:nvSpPr>
        <p:spPr>
          <a:xfrm>
            <a:off x="1246610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3x afbeelding met content en titel (1regel)">
  <p:cSld name="3 3x afbeelding met content en titel (1regel)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pic" idx="2"/>
          </p:nvPr>
        </p:nvSpPr>
        <p:spPr>
          <a:xfrm>
            <a:off x="13404052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pic" idx="3"/>
          </p:nvPr>
        </p:nvSpPr>
        <p:spPr>
          <a:xfrm>
            <a:off x="1246610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pic" idx="4"/>
          </p:nvPr>
        </p:nvSpPr>
        <p:spPr>
          <a:xfrm>
            <a:off x="7325331" y="5005032"/>
            <a:ext cx="5453435" cy="50477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eindslide">
  <p:cSld name="1 eindslide">
    <p:bg>
      <p:bgPr>
        <a:solidFill>
          <a:srgbClr val="76B72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>
            <a:spLocks noGrp="1"/>
          </p:cNvSpPr>
          <p:nvPr>
            <p:ph type="body" idx="1"/>
          </p:nvPr>
        </p:nvSpPr>
        <p:spPr>
          <a:xfrm>
            <a:off x="1246610" y="1246702"/>
            <a:ext cx="8805434" cy="8806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0" tIns="381000" rIns="381000" bIns="38100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99"/>
              <a:buNone/>
              <a:defRPr sz="6599">
                <a:solidFill>
                  <a:srgbClr val="76B728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ndex slide">
  <p:cSld name="1 index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4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4FA8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8B4F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7602959" cy="751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rabi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lpha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roman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Char char="‑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1 kolom met titel (1 regel)">
  <p:cSld name="3 content 1 kolom met titel (1 regel)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schutblad kader links">
  <p:cSld name="3 schutblad kader li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1367975" rIns="381000" bIns="38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5277"/>
              <a:buFont typeface="Arial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(meerdere regels)">
  <p:cSld name="3 content met titel (meerdere regels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1246610" y="3759884"/>
            <a:ext cx="11318452" cy="585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en kleurkaders">
  <p:cSld name="3 content met titel en kleurkader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1246610" y="2514517"/>
            <a:ext cx="8825221" cy="312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2"/>
          </p:nvPr>
        </p:nvSpPr>
        <p:spPr>
          <a:xfrm>
            <a:off x="1246610" y="6242736"/>
            <a:ext cx="3797439" cy="379946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3"/>
          </p:nvPr>
        </p:nvSpPr>
        <p:spPr>
          <a:xfrm>
            <a:off x="11318589" y="2514517"/>
            <a:ext cx="7527167" cy="7527697"/>
          </a:xfrm>
          <a:prstGeom prst="rect">
            <a:avLst/>
          </a:prstGeom>
          <a:solidFill>
            <a:srgbClr val="00AEDA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5"/>
              <a:buNone/>
              <a:defRPr sz="4705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afbeelding rechts">
  <p:cSld name="3 content met afbeelding rech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8825221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7975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pic" idx="2"/>
          </p:nvPr>
        </p:nvSpPr>
        <p:spPr>
          <a:xfrm>
            <a:off x="11326361" y="2564635"/>
            <a:ext cx="7527167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figuur met titel (1regel)">
  <p:cSld name="3 1x figuur met titel (1regel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titel (1regel)">
  <p:cSld name="3 1x afbeelding met titel (1regel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pic" idx="2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">
  <p:cSld name="3 1x afbeeld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17602959" cy="88060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5"/>
              <a:buFont typeface="Arial"/>
              <a:buNone/>
              <a:defRPr sz="4705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Calibri"/>
              <a:buNone/>
            </a:pPr>
            <a:endParaRPr sz="1637" b="0" i="0" u="none" strike="noStrike" cap="none" baseline="-25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/>
          <a:p>
            <a:pPr marL="0" lvl="0" indent="0" algn="l" rtl="0">
              <a:lnSpc>
                <a:spcPct val="10823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00"/>
              <a:buFont typeface="Arial"/>
              <a:buNone/>
            </a:pPr>
            <a:r>
              <a:rPr lang="nl-NL"/>
              <a:t>Markt: </a:t>
            </a:r>
            <a:br>
              <a:rPr lang="nl-NL"/>
            </a:br>
            <a:r>
              <a:rPr lang="nl-NL"/>
              <a:t>vraag en aanbod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</a:pPr>
            <a:r>
              <a:rPr lang="nl-NL"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rPr>
              <a:t>20/2/21</a:t>
            </a:r>
            <a:endParaRPr sz="4177" b="0" i="0" u="none" strike="noStrike" cap="none">
              <a:solidFill>
                <a:srgbClr val="00AED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kosten zijn niet altijd gelijk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4294967295"/>
          </p:nvPr>
        </p:nvSpPr>
        <p:spPr>
          <a:xfrm>
            <a:off x="1368085" y="2606541"/>
            <a:ext cx="14422200" cy="7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Degressief, proportioneel en progressief variabele kosten: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</p:txBody>
      </p:sp>
      <p:sp>
        <p:nvSpPr>
          <p:cNvPr id="184" name="Google Shape;184;p10"/>
          <p:cNvSpPr txBox="1"/>
          <p:nvPr/>
        </p:nvSpPr>
        <p:spPr>
          <a:xfrm>
            <a:off x="1368079" y="6544280"/>
            <a:ext cx="44355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Degressief variabel: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totale variabele kosten stijgen minder dan evenredig</a:t>
            </a:r>
            <a:endParaRPr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79" y="3544778"/>
            <a:ext cx="3116808" cy="254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4898" y="3535591"/>
            <a:ext cx="3264984" cy="25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7649988" y="6541144"/>
            <a:ext cx="4608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Proportioneel variabel: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totale variabele kosten stijgen evenredig</a:t>
            </a:r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16545" y="3522181"/>
            <a:ext cx="3096343" cy="2507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14104934" y="6541144"/>
            <a:ext cx="474463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Progressief variabel: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totale variabele kosten stijgen meer dan evenredig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kosten zijn niet altijd gelijk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als variabele kosten, kunnen ook opbrengsten meer of minder dan evenredig toenemen.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wordt verklaart met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van toe- en afnemende meeropbrengsten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540402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Wet van toe- en afnemende meeropbrengsten: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Als je een productiefactor toevoegt zal de productie eerst </a:t>
            </a:r>
            <a:r>
              <a:rPr lang="nl-NL" sz="3200" u="sng"/>
              <a:t>meer </a:t>
            </a:r>
            <a:r>
              <a:rPr lang="nl-NL" sz="3200"/>
              <a:t>dan evenredig stijgen en daarna </a:t>
            </a:r>
            <a:r>
              <a:rPr lang="nl-NL" sz="3200" u="sng"/>
              <a:t>minder</a:t>
            </a:r>
            <a:r>
              <a:rPr lang="nl-NL" sz="3200"/>
              <a:t> dan evenredig.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kosten zijn niet altijd gelijk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1051049" y="2774355"/>
            <a:ext cx="1346549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van toe- en afnemende meeropbrengsten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zullen 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gemiddelde totale kosten (GTK) eerst dalen en daarna weer stijgen.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de marginale kosten (MK) zullen eerst dalen en daarna weer stijgen.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540402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Wet van toe- en afnemende meeropbrengsten: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Als je een productiefactor toevoegt zal de productie eerst </a:t>
            </a:r>
            <a:r>
              <a:rPr lang="nl-NL" sz="3200" u="sng"/>
              <a:t>meer </a:t>
            </a:r>
            <a:r>
              <a:rPr lang="nl-NL" sz="3200"/>
              <a:t>dan evenredig stijgen en daarna </a:t>
            </a:r>
            <a:r>
              <a:rPr lang="nl-NL" sz="3200" u="sng"/>
              <a:t>minder</a:t>
            </a:r>
            <a:r>
              <a:rPr lang="nl-NL" sz="3200"/>
              <a:t> dan evenredig.</a:t>
            </a: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658" y="6014715"/>
            <a:ext cx="5664200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kosten zijn niet altijd gelijk 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7698088" cy="803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l-NL" sz="4000" b="1"/>
              <a:t>Kosten per product bij de Wet van toe- en afnemende meeropbrengsten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latin typeface="Arial"/>
                <a:ea typeface="Arial"/>
                <a:cs typeface="Arial"/>
                <a:sym typeface="Arial"/>
              </a:rPr>
              <a:t>Als gevolg van deze wet, zie je het volgende verloop van de gemiddelde en marginale kosten.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l-NL" sz="4000" b="1"/>
              <a:t>  </a:t>
            </a:r>
            <a:endParaRPr sz="4000"/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8235" y="3800776"/>
            <a:ext cx="7825070" cy="6751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3"/>
          <p:cNvCxnSpPr/>
          <p:nvPr/>
        </p:nvCxnSpPr>
        <p:spPr>
          <a:xfrm>
            <a:off x="16244738" y="7176543"/>
            <a:ext cx="0" cy="229748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3" name="Google Shape;213;p13"/>
          <p:cNvCxnSpPr/>
          <p:nvPr/>
        </p:nvCxnSpPr>
        <p:spPr>
          <a:xfrm>
            <a:off x="16748794" y="6908877"/>
            <a:ext cx="0" cy="26019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4" name="Google Shape;214;p13"/>
          <p:cNvSpPr txBox="1">
            <a:spLocks noGrp="1"/>
          </p:cNvSpPr>
          <p:nvPr>
            <p:ph type="body" idx="4294967295"/>
          </p:nvPr>
        </p:nvSpPr>
        <p:spPr>
          <a:xfrm>
            <a:off x="1224212" y="5110392"/>
            <a:ext cx="11358027" cy="619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Links van snijpunt 		MK &lt; GK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				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Rechts van snijpunt 		MK &gt; GK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				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</p:txBody>
      </p:sp>
      <p:cxnSp>
        <p:nvCxnSpPr>
          <p:cNvPr id="215" name="Google Shape;215;p13"/>
          <p:cNvCxnSpPr/>
          <p:nvPr/>
        </p:nvCxnSpPr>
        <p:spPr>
          <a:xfrm>
            <a:off x="17252850" y="8584221"/>
            <a:ext cx="122413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13"/>
          <p:cNvCxnSpPr/>
          <p:nvPr/>
        </p:nvCxnSpPr>
        <p:spPr>
          <a:xfrm rot="10800000">
            <a:off x="13126181" y="8575837"/>
            <a:ext cx="1520552" cy="838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051049" y="2774355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opbrengst moet voldoende zijn om de kosten te kunnen betalen.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1051048" y="4236746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totale opbrengst (TO) bereken je door de prijs (P) met de afzet (Q) te vermenigvuldigen.</a:t>
            </a:r>
            <a:endParaRPr dirty="0"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4294967295"/>
          </p:nvPr>
        </p:nvSpPr>
        <p:spPr>
          <a:xfrm>
            <a:off x="14550519" y="2554910"/>
            <a:ext cx="5032885" cy="2174954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Gemiddelde opbrengst (GO):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opbrengst per product.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4294967295"/>
          </p:nvPr>
        </p:nvSpPr>
        <p:spPr>
          <a:xfrm>
            <a:off x="14567338" y="5027621"/>
            <a:ext cx="4980279" cy="324036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Marginale opbrengst (MO):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toename van de omzet als gevolg van het verkopen van één extra product.</a:t>
            </a:r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8" y="5881728"/>
            <a:ext cx="11595277" cy="3590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1051049" y="2774355"/>
            <a:ext cx="1346549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kosten &lt; opbrengsten, dan maak je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is vaak een belangrijk motief om te gaan ondernemen: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is inkomen voor de eigenaar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is nodig om te kunnen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investeren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2739725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Winst: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positieve verschil tussen de totale opbrengsten (TO) en de totale kosten (TK).</a:t>
            </a:r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4294967295"/>
          </p:nvPr>
        </p:nvSpPr>
        <p:spPr>
          <a:xfrm>
            <a:off x="14516545" y="5346504"/>
            <a:ext cx="5032882" cy="189234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Investeren: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aanschaffen van kapitaalgoederen.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1051049" y="2774355"/>
            <a:ext cx="13465497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Voorbeeld: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elektronicawinkel verkoopt 250 printers per jaar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Verkoopprijs is € 89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Inkoopprijs is € 50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Constante kosten bedragen € 3.000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= 89q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TK = 50q + 3.000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bij 	TO &gt; TK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Verlies bij	TO &lt; TK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8194" y="5006603"/>
            <a:ext cx="7972425" cy="55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4250" y="5006603"/>
            <a:ext cx="8208912" cy="574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/>
          <p:nvPr/>
        </p:nvSpPr>
        <p:spPr>
          <a:xfrm>
            <a:off x="6235626" y="7878678"/>
            <a:ext cx="1152128" cy="36828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16671925" y="5229225"/>
            <a:ext cx="2355850" cy="1177925"/>
          </a:xfrm>
          <a:custGeom>
            <a:avLst/>
            <a:gdLst/>
            <a:ahLst/>
            <a:cxnLst/>
            <a:rect l="l" t="t" r="r" b="b"/>
            <a:pathLst>
              <a:path w="2355850" h="1177925" extrusionOk="0">
                <a:moveTo>
                  <a:pt x="0" y="1177925"/>
                </a:moveTo>
                <a:lnTo>
                  <a:pt x="1355725" y="0"/>
                </a:lnTo>
                <a:lnTo>
                  <a:pt x="2355850" y="0"/>
                </a:lnTo>
                <a:lnTo>
                  <a:pt x="0" y="1177925"/>
                </a:lnTo>
                <a:close/>
              </a:path>
            </a:pathLst>
          </a:cu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6235626" y="8401185"/>
            <a:ext cx="1152128" cy="368285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13309600" y="6518770"/>
            <a:ext cx="3213100" cy="2796679"/>
          </a:xfrm>
          <a:custGeom>
            <a:avLst/>
            <a:gdLst/>
            <a:ahLst/>
            <a:cxnLst/>
            <a:rect l="l" t="t" r="r" b="b"/>
            <a:pathLst>
              <a:path w="3213100" h="2819400" extrusionOk="0">
                <a:moveTo>
                  <a:pt x="3213100" y="0"/>
                </a:moveTo>
                <a:lnTo>
                  <a:pt x="6350" y="1638300"/>
                </a:lnTo>
                <a:cubicBezTo>
                  <a:pt x="4233" y="2032000"/>
                  <a:pt x="2117" y="2425700"/>
                  <a:pt x="0" y="2819400"/>
                </a:cubicBezTo>
                <a:lnTo>
                  <a:pt x="3213100" y="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1051049" y="2774355"/>
            <a:ext cx="13465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bereken je als volgt.</a:t>
            </a: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4294967295"/>
          </p:nvPr>
        </p:nvSpPr>
        <p:spPr>
          <a:xfrm>
            <a:off x="14500656" y="2486323"/>
            <a:ext cx="5032882" cy="218038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Gemiddelde winst (GW):</a:t>
            </a:r>
            <a:r>
              <a:rPr lang="nl-NL" sz="32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dirty="0"/>
              <a:t>Gemiddelde winst per product.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9" y="4666703"/>
            <a:ext cx="15399790" cy="429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1051049" y="2774355"/>
            <a:ext cx="13825537" cy="8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Voorbeeld: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elektronicawinkel verkoopt 250 printers per jaar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Verkoopprijs is € 89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Inkoopprijs is € 50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Constante kosten bedragen € 3.000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	= 	Omzet p × q		= 250 x € 89,00 			= € 22.250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TK 	= 	TVK + TCK 		= 250 x € 50,00 + € 3.000 	= </a:t>
            </a:r>
            <a:r>
              <a:rPr lang="nl-NL" sz="3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€ 15.500 -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 	= 	TO – TK 								   € 6.750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 = 	GO – GTK 		= € 89 - € 50 - € 3.000 ÷ 250 = € 27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GW = 	TW ÷ q 			= € 6.750 ÷ 250 = € 27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	Wat levert het aanbod op?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 de opbrengsten en kosten in kaart, kun je ook in een grafiek laten zien of er winst wordt gemaakt.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TO en TK aan elkaar gelijk zijn, wordt er geen winst gemaakt. Dit wordt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break-even 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genoemd.</a:t>
            </a:r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body" idx="4294967295"/>
          </p:nvPr>
        </p:nvSpPr>
        <p:spPr>
          <a:xfrm>
            <a:off x="14500656" y="2486323"/>
            <a:ext cx="5032882" cy="189234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Break-evenpunt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Afzet waarbij de totale opbrengst gelijk is aan de totale kosten.</a:t>
            </a:r>
            <a:endParaRPr/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8" y="5942707"/>
            <a:ext cx="11593289" cy="414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0448" y="5942707"/>
            <a:ext cx="6313090" cy="44175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9"/>
          <p:cNvCxnSpPr/>
          <p:nvPr/>
        </p:nvCxnSpPr>
        <p:spPr>
          <a:xfrm>
            <a:off x="17252850" y="7094835"/>
            <a:ext cx="0" cy="216024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1" name="Google Shape;271;p19"/>
          <p:cNvSpPr txBox="1"/>
          <p:nvPr/>
        </p:nvSpPr>
        <p:spPr>
          <a:xfrm>
            <a:off x="16244738" y="10263187"/>
            <a:ext cx="375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Break-evenpunt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Hoofdstuk 2 | Markt en aanbod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2.1	</a:t>
            </a:r>
            <a:r>
              <a:rPr lang="nl-NL" u="sng">
                <a:solidFill>
                  <a:schemeClr val="hlink"/>
                </a:solidFill>
                <a:hlinkClick r:id="rId3" action="ppaction://hlinksldjump"/>
              </a:rPr>
              <a:t>Het aanbod in de markt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2.2	</a:t>
            </a:r>
            <a:r>
              <a:rPr lang="nl-NL" u="sng">
                <a:solidFill>
                  <a:schemeClr val="hlink"/>
                </a:solidFill>
                <a:hlinkClick r:id="rId4" action="ppaction://hlinksldjump"/>
              </a:rPr>
              <a:t>De kosten zijn niet altijd gelijk</a:t>
            </a:r>
            <a:endParaRPr u="sng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2.3	</a:t>
            </a:r>
            <a:r>
              <a:rPr lang="nl-NL" u="sng">
                <a:solidFill>
                  <a:schemeClr val="hlink"/>
                </a:solidFill>
                <a:hlinkClick r:id="rId5" action="ppaction://hlinksldjump"/>
              </a:rPr>
              <a:t>Wat levert het aanbod op?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2.4	</a:t>
            </a:r>
            <a:r>
              <a:rPr lang="nl-NL" u="sng">
                <a:solidFill>
                  <a:schemeClr val="hlink"/>
                </a:solidFill>
                <a:hlinkClick r:id="rId6" action="ppaction://hlinksldjump"/>
              </a:rPr>
              <a:t>De aanbodlijn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2.5	</a:t>
            </a:r>
            <a:r>
              <a:rPr lang="nl-NL" u="sng">
                <a:solidFill>
                  <a:schemeClr val="hlink"/>
                </a:solidFill>
                <a:hlinkClick r:id="rId7" action="ppaction://hlinksldjump"/>
              </a:rPr>
              <a:t>De markt in evenwicht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64018" y="1454209"/>
            <a:ext cx="14782713" cy="985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De aanbodlijn</a:t>
            </a:r>
            <a:endParaRPr/>
          </a:p>
        </p:txBody>
      </p:sp>
      <p:sp>
        <p:nvSpPr>
          <p:cNvPr id="277" name="Google Shape;277;p20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als consumenten reageren producenten ook op veranderingen in de prijs. Alleen dan tegenovergesteld.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wordt zichtbaar in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aanbodlijn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die de verkoopbereidheid weergeeft.</a:t>
            </a:r>
            <a:endParaRPr/>
          </a:p>
        </p:txBody>
      </p:sp>
      <p:sp>
        <p:nvSpPr>
          <p:cNvPr id="278" name="Google Shape;278;p20"/>
          <p:cNvSpPr txBox="1">
            <a:spLocks noGrp="1"/>
          </p:cNvSpPr>
          <p:nvPr>
            <p:ph type="body" idx="4294967295"/>
          </p:nvPr>
        </p:nvSpPr>
        <p:spPr>
          <a:xfrm>
            <a:off x="14300522" y="2486323"/>
            <a:ext cx="5233017" cy="324036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Individuele aanbodlijn: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Lijn die het verband weergeeft tussen de prijs en de aangeboden hoeveelheid van </a:t>
            </a:r>
            <a:r>
              <a:rPr lang="nl-NL" sz="3200" u="sng"/>
              <a:t>één</a:t>
            </a:r>
            <a:r>
              <a:rPr lang="nl-NL" sz="3200"/>
              <a:t> aanbieder.</a:t>
            </a:r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body" idx="4294967295"/>
          </p:nvPr>
        </p:nvSpPr>
        <p:spPr>
          <a:xfrm>
            <a:off x="14300520" y="6092650"/>
            <a:ext cx="5233017" cy="324036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Collectieve aanbodlijn: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Lijn die het verband weergeeft tussen de prijs en de aangeboden hoeveelheid van </a:t>
            </a:r>
            <a:r>
              <a:rPr lang="nl-NL" sz="3200" u="sng"/>
              <a:t>alle</a:t>
            </a:r>
            <a:r>
              <a:rPr lang="nl-NL" sz="3200"/>
              <a:t> aanbieders samen.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6333195"/>
            <a:ext cx="12652116" cy="277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De aanbodlijn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1051049" y="2774355"/>
            <a:ext cx="13465497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Tekenen van een aanbodlijn: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1 		Teken een assenstelsel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Benoem de assen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2 		Bereken twee punten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Q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20p – 10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Punt 1	Q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 p is dan: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0 = 20p – 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-20p = - 10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p = 10 ÷ 20 = 0,5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Punt 2	p = 10 Q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dan: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Q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 x 10 – 10 = 190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3 		Teken de lijn  </a:t>
            </a:r>
            <a:endParaRPr/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089" y="2774355"/>
            <a:ext cx="9782175" cy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/>
          <p:nvPr/>
        </p:nvSpPr>
        <p:spPr>
          <a:xfrm>
            <a:off x="10048089" y="2774355"/>
            <a:ext cx="508017" cy="2160240"/>
          </a:xfrm>
          <a:prstGeom prst="ellipse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/>
          <p:nvPr/>
        </p:nvSpPr>
        <p:spPr>
          <a:xfrm rot="5400000">
            <a:off x="17754925" y="6305037"/>
            <a:ext cx="508017" cy="3384376"/>
          </a:xfrm>
          <a:prstGeom prst="ellipse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11276186" y="6662787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18849569" y="2918371"/>
            <a:ext cx="216024" cy="216024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8035" y="2692753"/>
            <a:ext cx="9922230" cy="558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De aanbodlijn</a:t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1051049" y="2774355"/>
            <a:ext cx="1346549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 prijs, zijn er twee andere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 het aanbod beïnvloeden: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Aantal aanbieders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body" idx="4294967295"/>
          </p:nvPr>
        </p:nvSpPr>
        <p:spPr>
          <a:xfrm>
            <a:off x="14300522" y="2486323"/>
            <a:ext cx="5233017" cy="2736304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Aanbodfactoren: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Omstandigheden die het totale aanbod van een goed of dienst beïnvloeden.</a:t>
            </a:r>
            <a:endParaRPr/>
          </a:p>
        </p:txBody>
      </p:sp>
      <p:grpSp>
        <p:nvGrpSpPr>
          <p:cNvPr id="300" name="Google Shape;300;p22"/>
          <p:cNvGrpSpPr/>
          <p:nvPr/>
        </p:nvGrpSpPr>
        <p:grpSpPr>
          <a:xfrm>
            <a:off x="3787354" y="5551298"/>
            <a:ext cx="4248472" cy="4783897"/>
            <a:chOff x="2059162" y="4142507"/>
            <a:chExt cx="4248472" cy="4783897"/>
          </a:xfrm>
        </p:grpSpPr>
        <p:sp>
          <p:nvSpPr>
            <p:cNvPr id="301" name="Google Shape;301;p22"/>
            <p:cNvSpPr/>
            <p:nvPr/>
          </p:nvSpPr>
          <p:spPr>
            <a:xfrm>
              <a:off x="2059162" y="4142507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Aantal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aanbieders</a:t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5441763" y="4392217"/>
              <a:ext cx="576064" cy="101274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3931370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059162" y="7414236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Aanbodlijn schuift naar </a:t>
              </a:r>
              <a:r>
                <a:rPr lang="nl-NL" sz="36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rechts</a:t>
              </a:r>
              <a:endParaRPr/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9115946" y="5551298"/>
            <a:ext cx="4248472" cy="4783896"/>
            <a:chOff x="7923853" y="4142507"/>
            <a:chExt cx="4248472" cy="4783896"/>
          </a:xfrm>
        </p:grpSpPr>
        <p:sp>
          <p:nvSpPr>
            <p:cNvPr id="306" name="Google Shape;306;p22"/>
            <p:cNvSpPr/>
            <p:nvPr/>
          </p:nvSpPr>
          <p:spPr>
            <a:xfrm>
              <a:off x="7923853" y="4142507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Aantal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aanbieders </a:t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11252847" y="4425061"/>
              <a:ext cx="576064" cy="10127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9796061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923853" y="7414235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Aanbodlijn schuift naar </a:t>
              </a:r>
              <a:r>
                <a:rPr lang="nl-NL" sz="36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De aanbodlijn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1051049" y="2774355"/>
            <a:ext cx="1346549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 prijs, zijn er twee andere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 het aanbod beïnvloeden: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Aantal aanbieders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Kosten</a:t>
            </a:r>
            <a:endParaRPr/>
          </a:p>
        </p:txBody>
      </p:sp>
      <p:grpSp>
        <p:nvGrpSpPr>
          <p:cNvPr id="316" name="Google Shape;316;p23"/>
          <p:cNvGrpSpPr/>
          <p:nvPr/>
        </p:nvGrpSpPr>
        <p:grpSpPr>
          <a:xfrm>
            <a:off x="3787354" y="5551298"/>
            <a:ext cx="4248472" cy="4783897"/>
            <a:chOff x="2059162" y="4142507"/>
            <a:chExt cx="4248472" cy="4783897"/>
          </a:xfrm>
        </p:grpSpPr>
        <p:sp>
          <p:nvSpPr>
            <p:cNvPr id="317" name="Google Shape;317;p23"/>
            <p:cNvSpPr/>
            <p:nvPr/>
          </p:nvSpPr>
          <p:spPr>
            <a:xfrm>
              <a:off x="2059162" y="4142507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Kosten</a:t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5441763" y="4392217"/>
              <a:ext cx="576064" cy="101274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931370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2059162" y="7414236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Aanbodlijn schuift naar </a:t>
              </a:r>
              <a:r>
                <a:rPr lang="nl-NL" sz="36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links</a:t>
              </a:r>
              <a:endParaRPr/>
            </a:p>
          </p:txBody>
        </p:sp>
      </p:grpSp>
      <p:grpSp>
        <p:nvGrpSpPr>
          <p:cNvPr id="321" name="Google Shape;321;p23"/>
          <p:cNvGrpSpPr/>
          <p:nvPr/>
        </p:nvGrpSpPr>
        <p:grpSpPr>
          <a:xfrm>
            <a:off x="9115946" y="5551298"/>
            <a:ext cx="4248472" cy="4783896"/>
            <a:chOff x="7923853" y="4142507"/>
            <a:chExt cx="4248472" cy="4783896"/>
          </a:xfrm>
        </p:grpSpPr>
        <p:sp>
          <p:nvSpPr>
            <p:cNvPr id="322" name="Google Shape;322;p23"/>
            <p:cNvSpPr/>
            <p:nvPr/>
          </p:nvSpPr>
          <p:spPr>
            <a:xfrm>
              <a:off x="7923853" y="4142507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Kosten</a:t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1252847" y="4425061"/>
              <a:ext cx="576064" cy="10127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9796061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7923853" y="7414235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Aanbodlijn schuift naar </a:t>
              </a:r>
              <a:r>
                <a:rPr lang="nl-NL" sz="36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rechts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2.5	De markt in evenwicht</a:t>
            </a: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je de vraaglijn en aanbodlijn laat samenkomen in één model,  dan krijg je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marktmodel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het snijpunt van de vraag- en aanbodlijn is de markt in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evenwicht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body" idx="4294967295"/>
          </p:nvPr>
        </p:nvSpPr>
        <p:spPr>
          <a:xfrm>
            <a:off x="14300522" y="2486323"/>
            <a:ext cx="5233017" cy="288032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Marktmodel: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Economisch model dat je inzicht geeft in de werking van vraag en aanbod.</a:t>
            </a:r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14300520" y="5654675"/>
            <a:ext cx="5233017" cy="288032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Marktevenwicht: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Evenwicht dat tot stand komt op een markt door het mechanisme van vraag en aanbod.</a:t>
            </a:r>
            <a:endParaRPr/>
          </a:p>
        </p:txBody>
      </p:sp>
      <p:pic>
        <p:nvPicPr>
          <p:cNvPr id="334" name="Google Shape;3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6342360"/>
            <a:ext cx="6683623" cy="1400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2.5	De markt in evenwicht</a:t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1051049" y="2774355"/>
            <a:ext cx="11665297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Marktevenwicht bepalen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 dat de volgende functies zijn gegeven: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Qv = -1,5p + 5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 = 2p –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Wanneer je beide functies in één assenstelsel tekent, ontstaat het marktmodel.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snijpunt dat ontstaat heet het marktevenwicht.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8394" y="2077836"/>
            <a:ext cx="6276975" cy="56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48394" y="2108197"/>
            <a:ext cx="6296025" cy="55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9344" y="2157608"/>
            <a:ext cx="621982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2.5	De markt in evenwicht</a:t>
            </a:r>
            <a:endParaRPr/>
          </a:p>
        </p:txBody>
      </p:sp>
      <p:sp>
        <p:nvSpPr>
          <p:cNvPr id="349" name="Google Shape;349;p26"/>
          <p:cNvSpPr txBox="1"/>
          <p:nvPr/>
        </p:nvSpPr>
        <p:spPr>
          <a:xfrm>
            <a:off x="1051049" y="2774355"/>
            <a:ext cx="1346549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marktmechanisme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zorgt ervoor dat prijzen zich aanpassen wanneer zich veranderingen in vraag en aanbod voordoen.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kan tijdelijk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vraagoverschot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aanbodoverschot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ontstaan.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Uiteindelijk keert de markt weer terug naar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evenwichtsprijs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50" name="Google Shape;350;p26"/>
          <p:cNvSpPr txBox="1">
            <a:spLocks noGrp="1"/>
          </p:cNvSpPr>
          <p:nvPr>
            <p:ph type="body" idx="4294967295"/>
          </p:nvPr>
        </p:nvSpPr>
        <p:spPr>
          <a:xfrm>
            <a:off x="14372530" y="2486323"/>
            <a:ext cx="5161009" cy="288032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Marktmechanisme: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‘onzichtbare hand’ die ervoor zorgt dat een markt in evenwicht komt.</a:t>
            </a:r>
            <a:endParaRPr/>
          </a:p>
        </p:txBody>
      </p:sp>
      <p:sp>
        <p:nvSpPr>
          <p:cNvPr id="351" name="Google Shape;351;p26"/>
          <p:cNvSpPr txBox="1">
            <a:spLocks noGrp="1"/>
          </p:cNvSpPr>
          <p:nvPr>
            <p:ph type="body" idx="4294967295"/>
          </p:nvPr>
        </p:nvSpPr>
        <p:spPr>
          <a:xfrm>
            <a:off x="14373288" y="5654675"/>
            <a:ext cx="5233017" cy="324036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Vraag- of aanbodoverschot: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gedeelte van de vraag / aanbod op een markt dat groter is dan het aanbod / vraag.</a:t>
            </a:r>
            <a:endParaRPr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14372530" y="9183067"/>
            <a:ext cx="5233017" cy="180020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Evenwichtsprijs: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prijs bij het marktevenwicht.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2.5	De markt in evenwicht</a:t>
            </a:r>
            <a:endParaRPr/>
          </a:p>
        </p:txBody>
      </p:sp>
      <p:sp>
        <p:nvSpPr>
          <p:cNvPr id="358" name="Google Shape;358;p27"/>
          <p:cNvSpPr txBox="1"/>
          <p:nvPr/>
        </p:nvSpPr>
        <p:spPr>
          <a:xfrm>
            <a:off x="1051049" y="2774355"/>
            <a:ext cx="10081121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Voorbeeld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 dat op de markt voor cashewnoten de onderstaande functies gegeven zijn: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Qv = -6p + 80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 = 10p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Evenwichtsprijs is € 5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een bepaald moment geldt een prijs van € 7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Gevolg: een aanbodoverschot </a:t>
            </a:r>
            <a:endParaRPr/>
          </a:p>
        </p:txBody>
      </p:sp>
      <p:pic>
        <p:nvPicPr>
          <p:cNvPr id="359" name="Google Shape;3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450" y="2774355"/>
            <a:ext cx="5572125" cy="599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27"/>
          <p:cNvCxnSpPr/>
          <p:nvPr/>
        </p:nvCxnSpPr>
        <p:spPr>
          <a:xfrm>
            <a:off x="14588555" y="5438651"/>
            <a:ext cx="24482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61" name="Google Shape;36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8209" y="2780680"/>
            <a:ext cx="5500605" cy="599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27"/>
          <p:cNvCxnSpPr/>
          <p:nvPr/>
        </p:nvCxnSpPr>
        <p:spPr>
          <a:xfrm>
            <a:off x="16438511" y="4502547"/>
            <a:ext cx="22251" cy="33843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3" name="Google Shape;363;p27"/>
          <p:cNvCxnSpPr/>
          <p:nvPr/>
        </p:nvCxnSpPr>
        <p:spPr>
          <a:xfrm>
            <a:off x="18044938" y="4502547"/>
            <a:ext cx="22251" cy="33843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281173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Constante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Kosten die </a:t>
            </a:r>
            <a:r>
              <a:rPr lang="nl-NL" sz="3200" u="sng"/>
              <a:t>niet</a:t>
            </a:r>
            <a:r>
              <a:rPr lang="nl-NL" sz="3200"/>
              <a:t> veranderen als je meer of minder gaat produceren.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803578" y="4646563"/>
            <a:ext cx="4248472" cy="151216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kosten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(TK)</a:t>
            </a: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2707234" y="6158731"/>
            <a:ext cx="5220580" cy="2664296"/>
            <a:chOff x="2707234" y="4502547"/>
            <a:chExt cx="5220580" cy="2664296"/>
          </a:xfrm>
        </p:grpSpPr>
        <p:cxnSp>
          <p:nvCxnSpPr>
            <p:cNvPr id="107" name="Google Shape;107;p3"/>
            <p:cNvCxnSpPr/>
            <p:nvPr/>
          </p:nvCxnSpPr>
          <p:spPr>
            <a:xfrm flipH="1">
              <a:off x="6235626" y="4502547"/>
              <a:ext cx="1692188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8" name="Google Shape;108;p3"/>
            <p:cNvSpPr/>
            <p:nvPr/>
          </p:nvSpPr>
          <p:spPr>
            <a:xfrm>
              <a:off x="2707234" y="5654675"/>
              <a:ext cx="4610745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Constante kosten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(TCK)</a:t>
              </a: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7927814" y="6158731"/>
            <a:ext cx="4860540" cy="2664296"/>
            <a:chOff x="7927814" y="4502547"/>
            <a:chExt cx="4860540" cy="2664296"/>
          </a:xfrm>
        </p:grpSpPr>
        <p:cxnSp>
          <p:nvCxnSpPr>
            <p:cNvPr id="110" name="Google Shape;110;p3"/>
            <p:cNvCxnSpPr/>
            <p:nvPr/>
          </p:nvCxnSpPr>
          <p:spPr>
            <a:xfrm>
              <a:off x="7927814" y="4502547"/>
              <a:ext cx="1764196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1" name="Google Shape;111;p3"/>
            <p:cNvSpPr/>
            <p:nvPr/>
          </p:nvSpPr>
          <p:spPr>
            <a:xfrm>
              <a:off x="8177609" y="5654675"/>
              <a:ext cx="4610745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Variabele kosten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(TVK)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3"/>
          <p:cNvSpPr txBox="1">
            <a:spLocks noGrp="1"/>
          </p:cNvSpPr>
          <p:nvPr>
            <p:ph type="body" idx="4294967295"/>
          </p:nvPr>
        </p:nvSpPr>
        <p:spPr>
          <a:xfrm>
            <a:off x="14516548" y="5826638"/>
            <a:ext cx="5032882" cy="2824426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Variabele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Kosten die </a:t>
            </a:r>
            <a:r>
              <a:rPr lang="nl-NL" sz="3200" u="sng"/>
              <a:t>wel</a:t>
            </a:r>
            <a:r>
              <a:rPr lang="nl-NL" sz="3200"/>
              <a:t> veranderen als je meer of minder gaat produceren.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051049" y="2774355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ondernemer zal een product op de markt willen brengen als: kosten &lt; opbrengsten. In dat geval maakt hij winst.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051049" y="2774355"/>
            <a:ext cx="13465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formulevorm ziet dat er zo uit.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3926483"/>
            <a:ext cx="12097345" cy="3769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1051048" y="8201882"/>
            <a:ext cx="174979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variabele kosten per product even groot zijn, noem je dat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proportioneel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324378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Proportioneel variabele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Kosten die in verhouding evenveel toe- of afnemen als de productieomvang.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1051049" y="2774355"/>
            <a:ext cx="13465497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Voorbeeld: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een bedrijf bedragen de vaste kosten € 300.000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variabele kosten bedragen € 100 per eenheid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formule voor de totale kosten luidt nu: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TK = 100q + 300.000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= hoeveelheid afzet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6545" y="8751019"/>
            <a:ext cx="47910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2250" y="2774355"/>
            <a:ext cx="7610475" cy="56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8516" y="2694273"/>
            <a:ext cx="7361844" cy="584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1395" y="2694273"/>
            <a:ext cx="7638965" cy="579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1051049" y="2774355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je weet hoeveel je totale kosten zijn, kun je deze terug rekenen naar de kosten per product, je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gemiddelde kosten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187562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GTK:</a:t>
            </a:r>
            <a:r>
              <a:rPr lang="nl-NL" sz="32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dirty="0"/>
              <a:t>Gemiddelde totale kosten per product.</a:t>
            </a:r>
            <a:endParaRPr dirty="0"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4294967295"/>
          </p:nvPr>
        </p:nvSpPr>
        <p:spPr>
          <a:xfrm>
            <a:off x="14516548" y="4797683"/>
            <a:ext cx="5032882" cy="187562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GVK:</a:t>
            </a:r>
            <a:r>
              <a:rPr lang="nl-NL" sz="32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dirty="0"/>
              <a:t>Gemiddelde variabele kosten per product.</a:t>
            </a: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4294967295"/>
          </p:nvPr>
        </p:nvSpPr>
        <p:spPr>
          <a:xfrm>
            <a:off x="14532191" y="7040456"/>
            <a:ext cx="5032882" cy="187562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GCK:</a:t>
            </a:r>
            <a:r>
              <a:rPr lang="nl-NL" sz="32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dirty="0"/>
              <a:t>Gemiddelde constante kosten per product.</a:t>
            </a:r>
            <a:endParaRPr dirty="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4671203"/>
            <a:ext cx="11449273" cy="425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1051049" y="2774355"/>
            <a:ext cx="13465497" cy="76201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57" t="-11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6146" y="5243422"/>
            <a:ext cx="8938021" cy="51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Het aanbod in de markt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1051049" y="2774355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kost het om één extra product te produceren?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Daarvoor kijk je naar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marginale kosten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2739725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Marginale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toename van de totale kosten als gevolg van het produceren van één extra product.</a:t>
            </a:r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r="26712"/>
          <a:stretch/>
        </p:blipFill>
        <p:spPr>
          <a:xfrm>
            <a:off x="856425" y="4475976"/>
            <a:ext cx="11724854" cy="4046922"/>
          </a:xfrm>
          <a:prstGeom prst="rect">
            <a:avLst/>
          </a:prstGeom>
        </p:spPr>
      </p:pic>
      <p:grpSp>
        <p:nvGrpSpPr>
          <p:cNvPr id="158" name="Google Shape;158;p8"/>
          <p:cNvGrpSpPr/>
          <p:nvPr/>
        </p:nvGrpSpPr>
        <p:grpSpPr>
          <a:xfrm>
            <a:off x="3723521" y="7338304"/>
            <a:ext cx="11877483" cy="2769537"/>
            <a:chOff x="5155506" y="7382867"/>
            <a:chExt cx="11877483" cy="2769537"/>
          </a:xfrm>
        </p:grpSpPr>
        <p:sp>
          <p:nvSpPr>
            <p:cNvPr id="159" name="Google Shape;159;p8"/>
            <p:cNvSpPr/>
            <p:nvPr/>
          </p:nvSpPr>
          <p:spPr>
            <a:xfrm>
              <a:off x="5155506" y="7382867"/>
              <a:ext cx="5040560" cy="720080"/>
            </a:xfrm>
            <a:prstGeom prst="ellipse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" name="Google Shape;160;p8"/>
            <p:cNvCxnSpPr>
              <a:stCxn id="159" idx="5"/>
            </p:cNvCxnSpPr>
            <p:nvPr/>
          </p:nvCxnSpPr>
          <p:spPr>
            <a:xfrm>
              <a:off x="9457893" y="7997494"/>
              <a:ext cx="2754300" cy="13296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1" name="Google Shape;161;p8"/>
            <p:cNvSpPr txBox="1"/>
            <p:nvPr/>
          </p:nvSpPr>
          <p:spPr>
            <a:xfrm>
              <a:off x="12280461" y="8582744"/>
              <a:ext cx="475252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Zijn de variabele kosten proportioneel,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dan geldt </a:t>
              </a:r>
              <a:r>
                <a:rPr lang="nl-NL" sz="3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GVK = MK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De kosten zijn niet altijd gelijk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1051049" y="2774355"/>
            <a:ext cx="13465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variabele kosten zijn niet altijd proportioneel.</a:t>
            </a: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324378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Degressief variabele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Variabele kosten die per product </a:t>
            </a:r>
            <a:r>
              <a:rPr lang="nl-NL" sz="3200" u="sng"/>
              <a:t>dalen</a:t>
            </a:r>
            <a:r>
              <a:rPr lang="nl-NL" sz="3200"/>
              <a:t> als de productieomvang stijgt.</a:t>
            </a: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042507" y="3924772"/>
            <a:ext cx="10305687" cy="5781894"/>
            <a:chOff x="1042507" y="3924772"/>
            <a:chExt cx="10305687" cy="5781894"/>
          </a:xfrm>
        </p:grpSpPr>
        <p:sp>
          <p:nvSpPr>
            <p:cNvPr id="170" name="Google Shape;170;p9"/>
            <p:cNvSpPr/>
            <p:nvPr/>
          </p:nvSpPr>
          <p:spPr>
            <a:xfrm>
              <a:off x="1042507" y="6102794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Variabele kosten</a:t>
              </a:r>
              <a:endParaRPr/>
            </a:p>
          </p:txBody>
        </p:sp>
        <p:cxnSp>
          <p:nvCxnSpPr>
            <p:cNvPr id="171" name="Google Shape;171;p9"/>
            <p:cNvCxnSpPr>
              <a:stCxn id="170" idx="3"/>
            </p:cNvCxnSpPr>
            <p:nvPr/>
          </p:nvCxnSpPr>
          <p:spPr>
            <a:xfrm>
              <a:off x="5290979" y="6858878"/>
              <a:ext cx="1790100" cy="20916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2" name="Google Shape;172;p9"/>
            <p:cNvCxnSpPr>
              <a:stCxn id="170" idx="3"/>
            </p:cNvCxnSpPr>
            <p:nvPr/>
          </p:nvCxnSpPr>
          <p:spPr>
            <a:xfrm rot="10800000" flipH="1">
              <a:off x="5290979" y="4599578"/>
              <a:ext cx="1790100" cy="22593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73" name="Google Shape;173;p9"/>
            <p:cNvSpPr/>
            <p:nvPr/>
          </p:nvSpPr>
          <p:spPr>
            <a:xfrm>
              <a:off x="7099722" y="3924772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Degressief</a:t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7081148" y="6102794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Proportioneel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081148" y="8194498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Progressief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" name="Google Shape;176;p9"/>
            <p:cNvCxnSpPr>
              <a:stCxn id="170" idx="3"/>
              <a:endCxn id="174" idx="1"/>
            </p:cNvCxnSpPr>
            <p:nvPr/>
          </p:nvCxnSpPr>
          <p:spPr>
            <a:xfrm>
              <a:off x="5290979" y="6858878"/>
              <a:ext cx="1790100" cy="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77" name="Google Shape;177;p9"/>
          <p:cNvSpPr txBox="1">
            <a:spLocks noGrp="1"/>
          </p:cNvSpPr>
          <p:nvPr>
            <p:ph type="body" idx="4294967295"/>
          </p:nvPr>
        </p:nvSpPr>
        <p:spPr>
          <a:xfrm>
            <a:off x="14516548" y="6102794"/>
            <a:ext cx="5032882" cy="324378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Progressief variabele kosten: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Variabele kosten die per product </a:t>
            </a:r>
            <a:r>
              <a:rPr lang="nl-NL" sz="3200" u="sng"/>
              <a:t>stijgen</a:t>
            </a:r>
            <a:r>
              <a:rPr lang="nl-NL" sz="3200"/>
              <a:t> als de productieomvang stijgt.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 sectie content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Aangepast</PresentationFormat>
  <Paragraphs>230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3 sectie content</vt:lpstr>
      <vt:lpstr>1 sectie start en eindslide + inhoud</vt:lpstr>
      <vt:lpstr>Markt:  vraag en aanbod</vt:lpstr>
      <vt:lpstr>Hoofdstuk 2 | Markt en aanbod</vt:lpstr>
      <vt:lpstr>2.1 Het aanbod in de markt</vt:lpstr>
      <vt:lpstr>2.1 Het aanbod in de markt</vt:lpstr>
      <vt:lpstr>2.1 Het aanbod in de markt</vt:lpstr>
      <vt:lpstr>2.1 Het aanbod in de markt</vt:lpstr>
      <vt:lpstr>2.1 Het aanbod in de markt</vt:lpstr>
      <vt:lpstr>2.1 Het aanbod in de markt</vt:lpstr>
      <vt:lpstr>2.2 De kosten zijn niet altijd gelijk</vt:lpstr>
      <vt:lpstr>2.2 De kosten zijn niet altijd gelijk</vt:lpstr>
      <vt:lpstr>2.2 De kosten zijn niet altijd gelijk</vt:lpstr>
      <vt:lpstr>2.2 De kosten zijn niet altijd gelijk</vt:lpstr>
      <vt:lpstr>2.2 De kosten zijn niet altijd gelijk </vt:lpstr>
      <vt:lpstr>2.3 Wat levert het aanbod op?</vt:lpstr>
      <vt:lpstr>2.3 Wat levert het aanbod op?</vt:lpstr>
      <vt:lpstr>2.3 Wat levert het aanbod op?</vt:lpstr>
      <vt:lpstr>2.3 Wat levert het aanbod op?</vt:lpstr>
      <vt:lpstr>2.3 Wat levert het aanbod op?</vt:lpstr>
      <vt:lpstr>2.3 Wat levert het aanbod op?</vt:lpstr>
      <vt:lpstr>2.4 De aanbodlijn</vt:lpstr>
      <vt:lpstr>2.4 De aanbodlijn</vt:lpstr>
      <vt:lpstr>2.4 De aanbodlijn</vt:lpstr>
      <vt:lpstr>2.4 De aanbodlijn</vt:lpstr>
      <vt:lpstr>2.5 De markt in evenwicht</vt:lpstr>
      <vt:lpstr>2.5 De markt in evenwicht</vt:lpstr>
      <vt:lpstr>2.5 De markt in evenwicht</vt:lpstr>
      <vt:lpstr>2.5 De markt in evenwicht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Markt:  vraag en aanbod</dc:title>
  <dc:creator>Rook, Onno</dc:creator>
  <cp:lastModifiedBy>Jeroen Bos</cp:lastModifiedBy>
  <cp:revision>1</cp:revision>
  <dcterms:created xsi:type="dcterms:W3CDTF">2017-11-07T09:45:11Z</dcterms:created>
  <dcterms:modified xsi:type="dcterms:W3CDTF">2022-11-18T07:49:29Z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  <property fmtid="{D5CDD505-2E9C-101B-9397-08002B2CF9AE}" pid="5" name="MSIP_Label_f3e6dba3-42c1-475e-beed-5d52002941fd_Enabled">
    <vt:lpwstr>true</vt:lpwstr>
  </property>
  <property fmtid="{D5CDD505-2E9C-101B-9397-08002B2CF9AE}" pid="6" name="MSIP_Label_f3e6dba3-42c1-475e-beed-5d52002941fd_SetDate">
    <vt:lpwstr>2022-11-18T07:49:14Z</vt:lpwstr>
  </property>
  <property fmtid="{D5CDD505-2E9C-101B-9397-08002B2CF9AE}" pid="7" name="MSIP_Label_f3e6dba3-42c1-475e-beed-5d52002941fd_Method">
    <vt:lpwstr>Standard</vt:lpwstr>
  </property>
  <property fmtid="{D5CDD505-2E9C-101B-9397-08002B2CF9AE}" pid="8" name="MSIP_Label_f3e6dba3-42c1-475e-beed-5d52002941fd_Name">
    <vt:lpwstr>Openbaar</vt:lpwstr>
  </property>
  <property fmtid="{D5CDD505-2E9C-101B-9397-08002B2CF9AE}" pid="9" name="MSIP_Label_f3e6dba3-42c1-475e-beed-5d52002941fd_SiteId">
    <vt:lpwstr>5b83389b-52c3-41b5-a90c-45ceabd80c71</vt:lpwstr>
  </property>
  <property fmtid="{D5CDD505-2E9C-101B-9397-08002B2CF9AE}" pid="10" name="MSIP_Label_f3e6dba3-42c1-475e-beed-5d52002941fd_ActionId">
    <vt:lpwstr>d96d6488-9479-44b5-8f50-f9df26930114</vt:lpwstr>
  </property>
  <property fmtid="{D5CDD505-2E9C-101B-9397-08002B2CF9AE}" pid="11" name="MSIP_Label_f3e6dba3-42c1-475e-beed-5d52002941fd_ContentBits">
    <vt:lpwstr>0</vt:lpwstr>
  </property>
</Properties>
</file>